
<file path=[Content_Types].xml><?xml version="1.0" encoding="utf-8"?>
<Types xmlns="http://schemas.openxmlformats.org/package/2006/content-types">
  <Default Extension="mp3" ContentType="audio/mpeg"/>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sldIdLst>
    <p:sldId id="257" r:id="rId3"/>
    <p:sldId id="258" r:id="rId4"/>
    <p:sldId id="261" r:id="rId5"/>
    <p:sldId id="262" r:id="rId6"/>
    <p:sldId id="265" r:id="rId7"/>
    <p:sldId id="260" r:id="rId8"/>
    <p:sldId id="263" r:id="rId9"/>
    <p:sldId id="266" r:id="rId10"/>
    <p:sldId id="268" r:id="rId11"/>
    <p:sldId id="267" r:id="rId12"/>
    <p:sldId id="269" r:id="rId13"/>
    <p:sldId id="280" r:id="rId14"/>
    <p:sldId id="281" r:id="rId15"/>
    <p:sldId id="271" r:id="rId16"/>
    <p:sldId id="270" r:id="rId17"/>
    <p:sldId id="272" r:id="rId18"/>
    <p:sldId id="273" r:id="rId19"/>
    <p:sldId id="274" r:id="rId20"/>
    <p:sldId id="275" r:id="rId21"/>
    <p:sldId id="276" r:id="rId22"/>
    <p:sldId id="277" r:id="rId23"/>
    <p:sldId id="278" r:id="rId24"/>
    <p:sldId id="279" r:id="rId25"/>
    <p:sldId id="282" r:id="rId26"/>
    <p:sldId id="286" r:id="rId27"/>
    <p:sldId id="283" r:id="rId28"/>
    <p:sldId id="284" r:id="rId29"/>
    <p:sldId id="285"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showGuides="1">
      <p:cViewPr varScale="1">
        <p:scale>
          <a:sx n="67" d="100"/>
          <a:sy n="67" d="100"/>
        </p:scale>
        <p:origin x="1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2" name="Title 1"/>
          <p:cNvSpPr>
            <a:spLocks noGrp="1"/>
          </p:cNvSpPr>
          <p:nvPr>
            <p:ph type="ctrTitle"/>
          </p:nvPr>
        </p:nvSpPr>
        <p:spPr>
          <a:xfrm>
            <a:off x="1524000" y="1041400"/>
            <a:ext cx="9144000" cy="2387600"/>
          </a:xfrm>
        </p:spPr>
        <p:txBody>
          <a:bodyPr anchor="b"/>
          <a:lstStyle>
            <a:lvl1pPr algn="l">
              <a:defRPr sz="6000">
                <a:solidFill>
                  <a:schemeClr val="tx2"/>
                </a:solidFill>
              </a:defRPr>
            </a:lvl1pPr>
          </a:lstStyle>
          <a:p>
            <a:r>
              <a:rPr lang="en-US" smtClean="0"/>
              <a:t>Click to edit Master title style</a:t>
            </a:r>
            <a:endParaRPr lang="en-US"/>
          </a:p>
        </p:txBody>
      </p:sp>
    </p:spTree>
    <p:extLst>
      <p:ext uri="{BB962C8B-B14F-4D97-AF65-F5344CB8AC3E}">
        <p14:creationId xmlns:p14="http://schemas.microsoft.com/office/powerpoint/2010/main" val="248326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1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44623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246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2" name="Title 1"/>
          <p:cNvSpPr>
            <a:spLocks noGrp="1"/>
          </p:cNvSpPr>
          <p:nvPr>
            <p:ph type="title"/>
          </p:nvPr>
        </p:nvSpPr>
        <p:spPr>
          <a:xfrm>
            <a:off x="831850" y="1709738"/>
            <a:ext cx="10515600" cy="2862262"/>
          </a:xfrm>
        </p:spPr>
        <p:txBody>
          <a:bodyPr anchor="b"/>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12336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187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2D6987-FB6D-4DB8-81B8-AD0F35E3BB5F}" type="slidenum">
              <a:rPr lang="en-US" smtClean="0"/>
              <a:t>‹#›</a:t>
            </a:fld>
            <a:endParaRPr lang="en-US" dirty="0"/>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 name="Title 1"/>
          <p:cNvSpPr>
            <a:spLocks noGrp="1"/>
          </p:cNvSpPr>
          <p:nvPr>
            <p:ph type="title"/>
          </p:nvPr>
        </p:nvSpPr>
        <p:spPr>
          <a:xfrm>
            <a:off x="831850" y="274638"/>
            <a:ext cx="10515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10092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2D6987-FB6D-4DB8-81B8-AD0F35E3BB5F}" type="slidenum">
              <a:rPr lang="en-US" smtClean="0"/>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8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62D6987-FB6D-4DB8-81B8-AD0F35E3BB5F}" type="slidenum">
              <a:rPr lang="en-US" smtClean="0"/>
              <a:t>‹#›</a:t>
            </a:fld>
            <a:endParaRPr lang="en-US" dirty="0"/>
          </a:p>
        </p:txBody>
      </p:sp>
    </p:spTree>
    <p:extLst>
      <p:ext uri="{BB962C8B-B14F-4D97-AF65-F5344CB8AC3E}">
        <p14:creationId xmlns:p14="http://schemas.microsoft.com/office/powerpoint/2010/main" val="24976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9436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65E195-C89C-4871-8AE9-903FDB8B6D9D}" type="datetimeFigureOut">
              <a:rPr lang="en-US" smtClean="0"/>
              <a:t>9/27/2016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252229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5E195-C89C-4871-8AE9-903FDB8B6D9D}" type="datetimeFigureOut">
              <a:rPr lang="en-US" smtClean="0"/>
              <a:t>9/27/2016</a:t>
            </a:fld>
            <a:endParaRPr lang="en-US" dirty="0"/>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D6987-FB6D-4DB8-81B8-AD0F35E3BB5F}" type="slidenum">
              <a:rPr lang="en-US" smtClean="0"/>
              <a:t>‹#›</a:t>
            </a:fld>
            <a:endParaRPr lang="en-US" dirty="0"/>
          </a:p>
        </p:txBody>
      </p:sp>
    </p:spTree>
    <p:extLst>
      <p:ext uri="{BB962C8B-B14F-4D97-AF65-F5344CB8AC3E}">
        <p14:creationId xmlns:p14="http://schemas.microsoft.com/office/powerpoint/2010/main" val="981562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9.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e7hCGbq2zu4"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www.muhlsdk12.org/Page/4293" TargetMode="External"/><Relationship Id="rId2" Type="http://schemas.openxmlformats.org/officeDocument/2006/relationships/hyperlink" Target="http://highered.mheducation.com/sites/0073526649/student_view0/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m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microsoft.com/office/2007/relationships/media" Target="../media/media5.mp3"/><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5.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Global Studies</a:t>
            </a:r>
            <a:endParaRPr lang="en-US" dirty="0"/>
          </a:p>
        </p:txBody>
      </p:sp>
      <p:sp>
        <p:nvSpPr>
          <p:cNvPr id="2" name="Title 1"/>
          <p:cNvSpPr>
            <a:spLocks noGrp="1"/>
          </p:cNvSpPr>
          <p:nvPr>
            <p:ph type="ctrTitle"/>
          </p:nvPr>
        </p:nvSpPr>
        <p:spPr/>
        <p:txBody>
          <a:bodyPr/>
          <a:lstStyle/>
          <a:p>
            <a:r>
              <a:rPr lang="en-US" dirty="0" smtClean="0"/>
              <a:t>Music of India</a:t>
            </a:r>
            <a:endParaRPr lang="en-US" dirty="0"/>
          </a:p>
        </p:txBody>
      </p:sp>
    </p:spTree>
    <p:extLst>
      <p:ext uri="{BB962C8B-B14F-4D97-AF65-F5344CB8AC3E}">
        <p14:creationId xmlns:p14="http://schemas.microsoft.com/office/powerpoint/2010/main" val="175613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8720381"/>
              </p:ext>
            </p:extLst>
          </p:nvPr>
        </p:nvGraphicFramePr>
        <p:xfrm>
          <a:off x="312445" y="1414641"/>
          <a:ext cx="11472862" cy="4252392"/>
        </p:xfrm>
        <a:graphic>
          <a:graphicData uri="http://schemas.openxmlformats.org/drawingml/2006/table">
            <a:tbl>
              <a:tblPr firstRow="1" bandRow="1">
                <a:tableStyleId>{5C22544A-7EE6-4342-B048-85BDC9FD1C3A}</a:tableStyleId>
              </a:tblPr>
              <a:tblGrid>
                <a:gridCol w="5736431">
                  <a:extLst>
                    <a:ext uri="{9D8B030D-6E8A-4147-A177-3AD203B41FA5}">
                      <a16:colId xmlns:a16="http://schemas.microsoft.com/office/drawing/2014/main" val="2193842010"/>
                    </a:ext>
                  </a:extLst>
                </a:gridCol>
                <a:gridCol w="5736431">
                  <a:extLst>
                    <a:ext uri="{9D8B030D-6E8A-4147-A177-3AD203B41FA5}">
                      <a16:colId xmlns:a16="http://schemas.microsoft.com/office/drawing/2014/main" val="2359447180"/>
                    </a:ext>
                  </a:extLst>
                </a:gridCol>
              </a:tblGrid>
              <a:tr h="594792">
                <a:tc>
                  <a:txBody>
                    <a:bodyPr/>
                    <a:lstStyle/>
                    <a:p>
                      <a:r>
                        <a:rPr lang="en-US" sz="2400" b="0" kern="1200" dirty="0" smtClean="0">
                          <a:solidFill>
                            <a:schemeClr val="lt1"/>
                          </a:solidFill>
                          <a:effectLst/>
                          <a:latin typeface="+mn-lt"/>
                          <a:ea typeface="+mn-ea"/>
                          <a:cs typeface="+mn-cs"/>
                        </a:rPr>
                        <a:t>Similarities</a:t>
                      </a:r>
                      <a:endParaRPr lang="en-US" sz="2400" b="0" dirty="0"/>
                    </a:p>
                  </a:txBody>
                  <a:tcPr/>
                </a:tc>
                <a:tc>
                  <a:txBody>
                    <a:bodyPr/>
                    <a:lstStyle/>
                    <a:p>
                      <a:r>
                        <a:rPr lang="en-US" sz="2400" b="0" kern="1200" dirty="0" smtClean="0">
                          <a:solidFill>
                            <a:schemeClr val="lt1"/>
                          </a:solidFill>
                          <a:effectLst/>
                          <a:latin typeface="+mn-lt"/>
                          <a:ea typeface="+mn-ea"/>
                          <a:cs typeface="+mn-cs"/>
                        </a:rPr>
                        <a:t>Differences</a:t>
                      </a:r>
                      <a:endParaRPr lang="en-US" sz="2400" b="0" dirty="0"/>
                    </a:p>
                  </a:txBody>
                  <a:tcPr/>
                </a:tc>
                <a:extLst>
                  <a:ext uri="{0D108BD9-81ED-4DB2-BD59-A6C34878D82A}">
                    <a16:rowId xmlns:a16="http://schemas.microsoft.com/office/drawing/2014/main" val="2880239748"/>
                  </a:ext>
                </a:extLst>
              </a:tr>
              <a:tr h="36576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91924791"/>
                  </a:ext>
                </a:extLst>
              </a:tr>
            </a:tbl>
          </a:graphicData>
        </a:graphic>
      </p:graphicFrame>
      <p:sp>
        <p:nvSpPr>
          <p:cNvPr id="5" name="TextBox 4"/>
          <p:cNvSpPr txBox="1"/>
          <p:nvPr/>
        </p:nvSpPr>
        <p:spPr>
          <a:xfrm>
            <a:off x="114299" y="214312"/>
            <a:ext cx="11869154" cy="1200329"/>
          </a:xfrm>
          <a:prstGeom prst="rect">
            <a:avLst/>
          </a:prstGeom>
          <a:noFill/>
        </p:spPr>
        <p:txBody>
          <a:bodyPr wrap="square" rtlCol="0">
            <a:spAutoFit/>
          </a:bodyPr>
          <a:lstStyle/>
          <a:p>
            <a:r>
              <a:rPr lang="en-US" sz="4000" dirty="0" smtClean="0"/>
              <a:t>Two Great Traditions:</a:t>
            </a:r>
          </a:p>
          <a:p>
            <a:pPr marL="465138" indent="-465138"/>
            <a:r>
              <a:rPr lang="en-US" sz="3200" dirty="0" smtClean="0"/>
              <a:t>	Comparison </a:t>
            </a:r>
            <a:r>
              <a:rPr lang="en-US" sz="3200" dirty="0"/>
              <a:t>of Karnatak and Hindustani Music Traditions</a:t>
            </a:r>
          </a:p>
        </p:txBody>
      </p:sp>
      <p:sp>
        <p:nvSpPr>
          <p:cNvPr id="6" name="TextBox 5"/>
          <p:cNvSpPr txBox="1"/>
          <p:nvPr/>
        </p:nvSpPr>
        <p:spPr>
          <a:xfrm>
            <a:off x="473121" y="1980161"/>
            <a:ext cx="5514974" cy="3708708"/>
          </a:xfrm>
          <a:prstGeom prst="rect">
            <a:avLst/>
          </a:prstGeom>
          <a:noFill/>
        </p:spPr>
        <p:txBody>
          <a:bodyPr wrap="square" rtlCol="0">
            <a:spAutoFit/>
          </a:bodyPr>
          <a:lstStyle/>
          <a:p>
            <a:pPr marL="228600" indent="-228600">
              <a:spcAft>
                <a:spcPts val="600"/>
              </a:spcAft>
            </a:pPr>
            <a:r>
              <a:rPr lang="en-US" sz="2000" dirty="0">
                <a:solidFill>
                  <a:srgbClr val="FF0000"/>
                </a:solidFill>
              </a:rPr>
              <a:t>Raga basis of </a:t>
            </a:r>
            <a:r>
              <a:rPr lang="en-US" sz="2000" dirty="0" smtClean="0">
                <a:solidFill>
                  <a:srgbClr val="FF0000"/>
                </a:solidFill>
              </a:rPr>
              <a:t>melody</a:t>
            </a:r>
          </a:p>
          <a:p>
            <a:pPr marL="228600" indent="-228600">
              <a:spcAft>
                <a:spcPts val="600"/>
              </a:spcAft>
            </a:pPr>
            <a:r>
              <a:rPr lang="en-US" sz="2000" dirty="0">
                <a:solidFill>
                  <a:srgbClr val="FF0000"/>
                </a:solidFill>
              </a:rPr>
              <a:t>Tala basis for rhythm &amp; </a:t>
            </a:r>
            <a:r>
              <a:rPr lang="en-US" sz="2000" dirty="0" smtClean="0">
                <a:solidFill>
                  <a:srgbClr val="FF0000"/>
                </a:solidFill>
              </a:rPr>
              <a:t>meter</a:t>
            </a:r>
          </a:p>
          <a:p>
            <a:pPr marL="228600" indent="-228600">
              <a:spcAft>
                <a:spcPts val="600"/>
              </a:spcAft>
            </a:pPr>
            <a:r>
              <a:rPr lang="en-US" sz="2000" dirty="0" smtClean="0">
                <a:solidFill>
                  <a:srgbClr val="FF0000"/>
                </a:solidFill>
              </a:rPr>
              <a:t>Part of larger sangita tradition (music, dance, drama</a:t>
            </a:r>
            <a:endParaRPr lang="en-US" sz="2000" dirty="0">
              <a:solidFill>
                <a:srgbClr val="FF0000"/>
              </a:solidFill>
            </a:endParaRPr>
          </a:p>
          <a:p>
            <a:pPr marL="228600" indent="-228600">
              <a:spcAft>
                <a:spcPts val="600"/>
              </a:spcAft>
            </a:pPr>
            <a:r>
              <a:rPr lang="en-US" sz="2000" dirty="0">
                <a:solidFill>
                  <a:srgbClr val="FF0000"/>
                </a:solidFill>
              </a:rPr>
              <a:t>Part of larger concept of performance arts</a:t>
            </a:r>
          </a:p>
          <a:p>
            <a:pPr marL="228600" indent="-228600">
              <a:spcAft>
                <a:spcPts val="600"/>
              </a:spcAft>
            </a:pPr>
            <a:r>
              <a:rPr lang="en-US" sz="2000" dirty="0">
                <a:solidFill>
                  <a:srgbClr val="FF0000"/>
                </a:solidFill>
              </a:rPr>
              <a:t>Singing – highest form of expression</a:t>
            </a:r>
          </a:p>
          <a:p>
            <a:pPr marL="228600" indent="-228600">
              <a:spcAft>
                <a:spcPts val="600"/>
              </a:spcAft>
            </a:pPr>
            <a:r>
              <a:rPr lang="en-US" sz="2000" dirty="0">
                <a:solidFill>
                  <a:srgbClr val="FF0000"/>
                </a:solidFill>
              </a:rPr>
              <a:t>Instrumental traditions parallel vocal </a:t>
            </a:r>
            <a:r>
              <a:rPr lang="en-US" sz="2000" dirty="0" smtClean="0">
                <a:solidFill>
                  <a:srgbClr val="FF0000"/>
                </a:solidFill>
              </a:rPr>
              <a:t>tradition</a:t>
            </a:r>
            <a:endParaRPr lang="en-US" sz="2000" dirty="0">
              <a:solidFill>
                <a:srgbClr val="FF0000"/>
              </a:solidFill>
            </a:endParaRPr>
          </a:p>
          <a:p>
            <a:pPr marL="228600" indent="-228600">
              <a:spcAft>
                <a:spcPts val="600"/>
              </a:spcAft>
            </a:pPr>
            <a:r>
              <a:rPr lang="en-US" sz="2000" dirty="0">
                <a:solidFill>
                  <a:srgbClr val="FF0000"/>
                </a:solidFill>
              </a:rPr>
              <a:t>Related histories (</a:t>
            </a:r>
            <a:r>
              <a:rPr lang="en-US" sz="2000" dirty="0" smtClean="0">
                <a:solidFill>
                  <a:srgbClr val="FF0000"/>
                </a:solidFill>
              </a:rPr>
              <a:t>especially pre-1500s</a:t>
            </a:r>
            <a:r>
              <a:rPr lang="en-US" sz="2000" dirty="0">
                <a:solidFill>
                  <a:srgbClr val="FF0000"/>
                </a:solidFill>
              </a:rPr>
              <a:t>)</a:t>
            </a:r>
          </a:p>
          <a:p>
            <a:pPr marL="228600" indent="-228600">
              <a:spcAft>
                <a:spcPts val="600"/>
              </a:spcAft>
            </a:pPr>
            <a:r>
              <a:rPr lang="en-US" sz="2000" dirty="0">
                <a:solidFill>
                  <a:srgbClr val="FF0000"/>
                </a:solidFill>
              </a:rPr>
              <a:t>Related instrument types</a:t>
            </a:r>
          </a:p>
        </p:txBody>
      </p:sp>
      <p:sp>
        <p:nvSpPr>
          <p:cNvPr id="7" name="TextBox 6"/>
          <p:cNvSpPr txBox="1"/>
          <p:nvPr/>
        </p:nvSpPr>
        <p:spPr>
          <a:xfrm>
            <a:off x="6148771" y="1980161"/>
            <a:ext cx="5636535" cy="3554819"/>
          </a:xfrm>
          <a:prstGeom prst="rect">
            <a:avLst/>
          </a:prstGeom>
          <a:noFill/>
        </p:spPr>
        <p:txBody>
          <a:bodyPr wrap="square" rtlCol="0">
            <a:spAutoFit/>
          </a:bodyPr>
          <a:lstStyle/>
          <a:p>
            <a:pPr marL="228600" indent="-228600">
              <a:spcAft>
                <a:spcPts val="600"/>
              </a:spcAft>
            </a:pPr>
            <a:r>
              <a:rPr lang="en-US" sz="2000" dirty="0">
                <a:solidFill>
                  <a:srgbClr val="FF0000"/>
                </a:solidFill>
              </a:rPr>
              <a:t>Distinct styles since </a:t>
            </a:r>
            <a:r>
              <a:rPr lang="en-US" sz="2000" dirty="0" smtClean="0">
                <a:solidFill>
                  <a:srgbClr val="FF0000"/>
                </a:solidFill>
              </a:rPr>
              <a:t>1500s</a:t>
            </a:r>
          </a:p>
          <a:p>
            <a:pPr marL="228600" indent="-228600">
              <a:spcAft>
                <a:spcPts val="600"/>
              </a:spcAft>
            </a:pPr>
            <a:r>
              <a:rPr lang="en-US" sz="2000" dirty="0" smtClean="0">
                <a:solidFill>
                  <a:srgbClr val="FF0000"/>
                </a:solidFill>
              </a:rPr>
              <a:t>Hindustani: </a:t>
            </a:r>
            <a:r>
              <a:rPr lang="en-US" sz="2000" dirty="0">
                <a:solidFill>
                  <a:srgbClr val="FF0000"/>
                </a:solidFill>
              </a:rPr>
              <a:t>greater Islamic influence (esp. Mughal)</a:t>
            </a:r>
          </a:p>
          <a:p>
            <a:pPr marL="228600" indent="-228600">
              <a:spcAft>
                <a:spcPts val="600"/>
              </a:spcAft>
            </a:pPr>
            <a:r>
              <a:rPr lang="en-US" sz="2000" dirty="0" smtClean="0">
                <a:solidFill>
                  <a:srgbClr val="FF0000"/>
                </a:solidFill>
              </a:rPr>
              <a:t>Karnatak: </a:t>
            </a:r>
            <a:r>
              <a:rPr lang="en-US" sz="2000" dirty="0">
                <a:solidFill>
                  <a:srgbClr val="FF0000"/>
                </a:solidFill>
              </a:rPr>
              <a:t>less Islamic </a:t>
            </a:r>
            <a:r>
              <a:rPr lang="en-US" sz="2000" dirty="0" smtClean="0">
                <a:solidFill>
                  <a:srgbClr val="FF0000"/>
                </a:solidFill>
              </a:rPr>
              <a:t>influence</a:t>
            </a:r>
            <a:endParaRPr lang="en-US" sz="2000" dirty="0">
              <a:solidFill>
                <a:srgbClr val="FF0000"/>
              </a:solidFill>
            </a:endParaRPr>
          </a:p>
          <a:p>
            <a:pPr marL="228600" indent="-228600">
              <a:spcAft>
                <a:spcPts val="600"/>
              </a:spcAft>
            </a:pPr>
            <a:r>
              <a:rPr lang="en-US" sz="2000" dirty="0">
                <a:solidFill>
                  <a:srgbClr val="FF0000"/>
                </a:solidFill>
              </a:rPr>
              <a:t>H: more </a:t>
            </a:r>
            <a:r>
              <a:rPr lang="en-US" sz="2000" dirty="0" smtClean="0">
                <a:solidFill>
                  <a:srgbClr val="FF0000"/>
                </a:solidFill>
              </a:rPr>
              <a:t>international </a:t>
            </a:r>
            <a:r>
              <a:rPr lang="en-US" sz="2000" dirty="0">
                <a:solidFill>
                  <a:srgbClr val="FF0000"/>
                </a:solidFill>
              </a:rPr>
              <a:t>exposure &amp; </a:t>
            </a:r>
            <a:r>
              <a:rPr lang="en-US" sz="2000" dirty="0" smtClean="0">
                <a:solidFill>
                  <a:srgbClr val="FF0000"/>
                </a:solidFill>
              </a:rPr>
              <a:t>recognition outside of India</a:t>
            </a:r>
            <a:endParaRPr lang="en-US" sz="2000" dirty="0">
              <a:solidFill>
                <a:srgbClr val="FF0000"/>
              </a:solidFill>
            </a:endParaRPr>
          </a:p>
          <a:p>
            <a:pPr marL="228600" indent="-228600">
              <a:spcAft>
                <a:spcPts val="600"/>
              </a:spcAft>
            </a:pPr>
            <a:r>
              <a:rPr lang="en-US" sz="2000" dirty="0">
                <a:solidFill>
                  <a:srgbClr val="FF0000"/>
                </a:solidFill>
              </a:rPr>
              <a:t>K: Status of singing </a:t>
            </a:r>
            <a:r>
              <a:rPr lang="en-US" sz="2000" dirty="0" smtClean="0">
                <a:solidFill>
                  <a:srgbClr val="FF0000"/>
                </a:solidFill>
              </a:rPr>
              <a:t>is more elevated relative to instrumental</a:t>
            </a:r>
          </a:p>
          <a:p>
            <a:pPr marL="228600" indent="-228600">
              <a:spcAft>
                <a:spcPts val="600"/>
              </a:spcAft>
            </a:pPr>
            <a:r>
              <a:rPr lang="en-US" sz="2000" dirty="0" smtClean="0">
                <a:solidFill>
                  <a:srgbClr val="FF0000"/>
                </a:solidFill>
              </a:rPr>
              <a:t>Specific ragas, talas and music termino-logies are different in the two traditions</a:t>
            </a:r>
            <a:endParaRPr lang="en-US" sz="2000" dirty="0">
              <a:solidFill>
                <a:srgbClr val="FF0000"/>
              </a:solidFill>
            </a:endParaRPr>
          </a:p>
        </p:txBody>
      </p:sp>
      <p:sp>
        <p:nvSpPr>
          <p:cNvPr id="2" name="TextBox 1"/>
          <p:cNvSpPr txBox="1"/>
          <p:nvPr/>
        </p:nvSpPr>
        <p:spPr>
          <a:xfrm>
            <a:off x="268266" y="5710705"/>
            <a:ext cx="11715188" cy="830997"/>
          </a:xfrm>
          <a:prstGeom prst="rect">
            <a:avLst/>
          </a:prstGeom>
          <a:noFill/>
        </p:spPr>
        <p:txBody>
          <a:bodyPr wrap="square" rtlCol="0">
            <a:spAutoFit/>
          </a:bodyPr>
          <a:lstStyle/>
          <a:p>
            <a:r>
              <a:rPr lang="en-US" sz="2400" dirty="0" smtClean="0"/>
              <a:t>This chapter focuses mostly upon the Hindustani tradition. Here is the single Karnatak example provided: </a:t>
            </a:r>
            <a:r>
              <a:rPr lang="en-US" sz="2400" i="1" dirty="0" smtClean="0"/>
              <a:t>Sarasamadana</a:t>
            </a:r>
            <a:endParaRPr lang="en-US" sz="2400" i="1" dirty="0"/>
          </a:p>
        </p:txBody>
      </p:sp>
      <p:pic>
        <p:nvPicPr>
          <p:cNvPr id="3" name="25 Sarasamada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4989" y="6126203"/>
            <a:ext cx="609600" cy="609600"/>
          </a:xfrm>
          <a:prstGeom prst="rect">
            <a:avLst/>
          </a:prstGeom>
        </p:spPr>
      </p:pic>
    </p:spTree>
    <p:extLst>
      <p:ext uri="{BB962C8B-B14F-4D97-AF65-F5344CB8AC3E}">
        <p14:creationId xmlns:p14="http://schemas.microsoft.com/office/powerpoint/2010/main" val="13300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 calcmode="lin" valueType="num">
                                      <p:cBhvr additive="base">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additive="base">
                                        <p:cTn id="4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 calcmode="lin" valueType="num">
                                      <p:cBhvr additive="base">
                                        <p:cTn id="48"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 calcmode="lin" valueType="num">
                                      <p:cBhvr additive="base">
                                        <p:cTn id="54"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 calcmode="lin" valueType="num">
                                      <p:cBhvr additive="base">
                                        <p:cTn id="6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7">
                                            <p:txEl>
                                              <p:pRg st="1" end="1"/>
                                            </p:txEl>
                                          </p:spTgt>
                                        </p:tgtEl>
                                        <p:attrNameLst>
                                          <p:attrName>style.visibility</p:attrName>
                                        </p:attrNameLst>
                                      </p:cBhvr>
                                      <p:to>
                                        <p:strVal val="visible"/>
                                      </p:to>
                                    </p:set>
                                    <p:anim calcmode="lin" valueType="num">
                                      <p:cBhvr additive="base">
                                        <p:cTn id="6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7">
                                            <p:txEl>
                                              <p:pRg st="1" end="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7">
                                            <p:txEl>
                                              <p:pRg st="2" end="2"/>
                                            </p:txEl>
                                          </p:spTgt>
                                        </p:tgtEl>
                                        <p:attrNameLst>
                                          <p:attrName>style.visibility</p:attrName>
                                        </p:attrNameLst>
                                      </p:cBhvr>
                                      <p:to>
                                        <p:strVal val="visible"/>
                                      </p:to>
                                    </p:set>
                                    <p:anim calcmode="lin" valueType="num">
                                      <p:cBhvr additive="base">
                                        <p:cTn id="7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7">
                                            <p:txEl>
                                              <p:pRg st="3" end="3"/>
                                            </p:txEl>
                                          </p:spTgt>
                                        </p:tgtEl>
                                        <p:attrNameLst>
                                          <p:attrName>style.visibility</p:attrName>
                                        </p:attrNameLst>
                                      </p:cBhvr>
                                      <p:to>
                                        <p:strVal val="visible"/>
                                      </p:to>
                                    </p:set>
                                    <p:anim calcmode="lin" valueType="num">
                                      <p:cBhvr additive="base">
                                        <p:cTn id="7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
                                            <p:txEl>
                                              <p:pRg st="4" end="4"/>
                                            </p:txEl>
                                          </p:spTgt>
                                        </p:tgtEl>
                                        <p:attrNameLst>
                                          <p:attrName>style.visibility</p:attrName>
                                        </p:attrNameLst>
                                      </p:cBhvr>
                                      <p:to>
                                        <p:strVal val="visible"/>
                                      </p:to>
                                    </p:set>
                                    <p:anim calcmode="lin" valueType="num">
                                      <p:cBhvr additive="base">
                                        <p:cTn id="8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7">
                                            <p:txEl>
                                              <p:pRg st="5" end="5"/>
                                            </p:txEl>
                                          </p:spTgt>
                                        </p:tgtEl>
                                        <p:attrNameLst>
                                          <p:attrName>style.visibility</p:attrName>
                                        </p:attrNameLst>
                                      </p:cBhvr>
                                      <p:to>
                                        <p:strVal val="visible"/>
                                      </p:to>
                                    </p:set>
                                    <p:anim calcmode="lin" valueType="num">
                                      <p:cBhvr additive="base">
                                        <p:cTn id="88"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 calcmode="lin" valueType="num">
                                      <p:cBhvr>
                                        <p:cTn id="94" dur="2000" fill="hold"/>
                                        <p:tgtEl>
                                          <p:spTgt spid="2"/>
                                        </p:tgtEl>
                                        <p:attrNameLst>
                                          <p:attrName>ppt_w</p:attrName>
                                        </p:attrNameLst>
                                      </p:cBhvr>
                                      <p:tavLst>
                                        <p:tav tm="0">
                                          <p:val>
                                            <p:fltVal val="0"/>
                                          </p:val>
                                        </p:tav>
                                        <p:tav tm="100000">
                                          <p:val>
                                            <p:strVal val="#ppt_w"/>
                                          </p:val>
                                        </p:tav>
                                      </p:tavLst>
                                    </p:anim>
                                    <p:anim calcmode="lin" valueType="num">
                                      <p:cBhvr>
                                        <p:cTn id="95" dur="2000" fill="hold"/>
                                        <p:tgtEl>
                                          <p:spTgt spid="2"/>
                                        </p:tgtEl>
                                        <p:attrNameLst>
                                          <p:attrName>ppt_h</p:attrName>
                                        </p:attrNameLst>
                                      </p:cBhvr>
                                      <p:tavLst>
                                        <p:tav tm="0">
                                          <p:val>
                                            <p:fltVal val="0"/>
                                          </p:val>
                                        </p:tav>
                                        <p:tav tm="100000">
                                          <p:val>
                                            <p:strVal val="#ppt_h"/>
                                          </p:val>
                                        </p:tav>
                                      </p:tavLst>
                                    </p:anim>
                                    <p:animEffect transition="in" filter="fade">
                                      <p:cBhvr>
                                        <p:cTn id="96" dur="2000"/>
                                        <p:tgtEl>
                                          <p:spTgt spid="2"/>
                                        </p:tgtEl>
                                      </p:cBhvr>
                                    </p:animEffect>
                                  </p:childTnLst>
                                </p:cTn>
                              </p:par>
                              <p:par>
                                <p:cTn id="97" presetID="1" presetClass="mediacall" presetSubtype="0" fill="hold" nodeType="withEffect">
                                  <p:stCondLst>
                                    <p:cond delay="0"/>
                                  </p:stCondLst>
                                  <p:childTnLst>
                                    <p:cmd type="call" cmd="playFrom(0.0)">
                                      <p:cBhvr>
                                        <p:cTn id="98" dur="13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rnatic classical ensem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242887"/>
            <a:ext cx="4573587" cy="6467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natic classical ensem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42887"/>
            <a:ext cx="4522787" cy="6427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57751" y="242887"/>
            <a:ext cx="2609849" cy="1077218"/>
          </a:xfrm>
          <a:prstGeom prst="rect">
            <a:avLst/>
          </a:prstGeom>
          <a:noFill/>
        </p:spPr>
        <p:txBody>
          <a:bodyPr wrap="square" rtlCol="0">
            <a:spAutoFit/>
          </a:bodyPr>
          <a:lstStyle/>
          <a:p>
            <a:pPr algn="ctr"/>
            <a:r>
              <a:rPr lang="en-US" sz="3200" dirty="0" smtClean="0"/>
              <a:t>Typical Instruments</a:t>
            </a:r>
            <a:endParaRPr lang="en-US" sz="3200" dirty="0"/>
          </a:p>
        </p:txBody>
      </p:sp>
      <p:cxnSp>
        <p:nvCxnSpPr>
          <p:cNvPr id="5" name="Straight Arrow Connector 4"/>
          <p:cNvCxnSpPr/>
          <p:nvPr/>
        </p:nvCxnSpPr>
        <p:spPr>
          <a:xfrm flipH="1">
            <a:off x="1054511" y="2172935"/>
            <a:ext cx="4630992" cy="12837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H="1" flipV="1">
            <a:off x="3094076" y="3115341"/>
            <a:ext cx="2494414" cy="7608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flipH="1">
            <a:off x="4387976" y="3048267"/>
            <a:ext cx="1404665" cy="16725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V="1">
            <a:off x="6711812" y="1998921"/>
            <a:ext cx="3920746" cy="2280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6711812" y="2227006"/>
            <a:ext cx="1351028" cy="385481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a:off x="6585155" y="3076139"/>
            <a:ext cx="4515236" cy="15490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6872358" y="3876180"/>
            <a:ext cx="2089204" cy="9297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5560142" y="1299801"/>
            <a:ext cx="1312216" cy="646331"/>
          </a:xfrm>
          <a:prstGeom prst="rect">
            <a:avLst/>
          </a:prstGeom>
          <a:noFill/>
        </p:spPr>
        <p:txBody>
          <a:bodyPr wrap="square" rtlCol="0">
            <a:spAutoFit/>
          </a:bodyPr>
          <a:lstStyle/>
          <a:p>
            <a:pPr algn="ctr"/>
            <a:r>
              <a:rPr lang="en-US" dirty="0" smtClean="0"/>
              <a:t>Most Common:</a:t>
            </a:r>
            <a:endParaRPr lang="en-US" dirty="0"/>
          </a:p>
        </p:txBody>
      </p:sp>
      <p:sp>
        <p:nvSpPr>
          <p:cNvPr id="22" name="TextBox 21"/>
          <p:cNvSpPr txBox="1"/>
          <p:nvPr/>
        </p:nvSpPr>
        <p:spPr>
          <a:xfrm>
            <a:off x="5542027" y="2032605"/>
            <a:ext cx="1348446" cy="2031325"/>
          </a:xfrm>
          <a:prstGeom prst="rect">
            <a:avLst/>
          </a:prstGeom>
          <a:noFill/>
        </p:spPr>
        <p:txBody>
          <a:bodyPr wrap="none" rtlCol="0">
            <a:spAutoFit/>
          </a:bodyPr>
          <a:lstStyle/>
          <a:p>
            <a:pPr algn="ctr"/>
            <a:r>
              <a:rPr lang="en-US" dirty="0" smtClean="0"/>
              <a:t>Melodic</a:t>
            </a:r>
          </a:p>
          <a:p>
            <a:pPr algn="ctr"/>
            <a:endParaRPr lang="en-US" dirty="0"/>
          </a:p>
          <a:p>
            <a:pPr algn="ctr"/>
            <a:endParaRPr lang="en-US" dirty="0" smtClean="0"/>
          </a:p>
          <a:p>
            <a:pPr algn="ctr"/>
            <a:r>
              <a:rPr lang="en-US" dirty="0" smtClean="0"/>
              <a:t>Drone</a:t>
            </a:r>
          </a:p>
          <a:p>
            <a:pPr algn="ctr"/>
            <a:endParaRPr lang="en-US" dirty="0"/>
          </a:p>
          <a:p>
            <a:pPr algn="ctr"/>
            <a:endParaRPr lang="en-US" dirty="0" smtClean="0"/>
          </a:p>
          <a:p>
            <a:pPr algn="ctr"/>
            <a:r>
              <a:rPr lang="en-US" dirty="0" smtClean="0"/>
              <a:t>Percussion</a:t>
            </a:r>
            <a:endParaRPr lang="en-US" dirty="0"/>
          </a:p>
        </p:txBody>
      </p:sp>
    </p:spTree>
    <p:extLst>
      <p:ext uri="{BB962C8B-B14F-4D97-AF65-F5344CB8AC3E}">
        <p14:creationId xmlns:p14="http://schemas.microsoft.com/office/powerpoint/2010/main" val="34540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20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2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2" presetClass="entr" presetSubtype="4" fill="hold" nodeType="with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additive="base">
                                        <p:cTn id="2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0"/>
                                        <p:tgtEl>
                                          <p:spTgt spid="16"/>
                                        </p:tgtEl>
                                      </p:cBhvr>
                                    </p:animEffect>
                                  </p:childTnLst>
                                </p:cTn>
                              </p:par>
                              <p:par>
                                <p:cTn id="39" presetID="2" presetClass="entr" presetSubtype="4" fill="hold" nodeType="withEffect">
                                  <p:stCondLst>
                                    <p:cond delay="0"/>
                                  </p:stCondLst>
                                  <p:childTnLst>
                                    <p:set>
                                      <p:cBhvr>
                                        <p:cTn id="40" dur="1" fill="hold">
                                          <p:stCondLst>
                                            <p:cond delay="0"/>
                                          </p:stCondLst>
                                        </p:cTn>
                                        <p:tgtEl>
                                          <p:spTgt spid="22">
                                            <p:txEl>
                                              <p:pRg st="3" end="3"/>
                                            </p:txEl>
                                          </p:spTgt>
                                        </p:tgtEl>
                                        <p:attrNameLst>
                                          <p:attrName>style.visibility</p:attrName>
                                        </p:attrNameLst>
                                      </p:cBhvr>
                                      <p:to>
                                        <p:strVal val="visible"/>
                                      </p:to>
                                    </p:set>
                                    <p:anim calcmode="lin" valueType="num">
                                      <p:cBhvr additive="base">
                                        <p:cTn id="4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0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000"/>
                                        <p:tgtEl>
                                          <p:spTgt spid="18"/>
                                        </p:tgtEl>
                                      </p:cBhvr>
                                    </p:animEffect>
                                  </p:childTnLst>
                                </p:cTn>
                              </p:par>
                              <p:par>
                                <p:cTn id="51" presetID="2" presetClass="entr" presetSubtype="4" fill="hold" nodeType="withEffect">
                                  <p:stCondLst>
                                    <p:cond delay="0"/>
                                  </p:stCondLst>
                                  <p:childTnLst>
                                    <p:set>
                                      <p:cBhvr>
                                        <p:cTn id="52" dur="1" fill="hold">
                                          <p:stCondLst>
                                            <p:cond delay="0"/>
                                          </p:stCondLst>
                                        </p:cTn>
                                        <p:tgtEl>
                                          <p:spTgt spid="22">
                                            <p:txEl>
                                              <p:pRg st="6" end="6"/>
                                            </p:txEl>
                                          </p:spTgt>
                                        </p:tgtEl>
                                        <p:attrNameLst>
                                          <p:attrName>style.visibility</p:attrName>
                                        </p:attrNameLst>
                                      </p:cBhvr>
                                      <p:to>
                                        <p:strVal val="visible"/>
                                      </p:to>
                                    </p:set>
                                    <p:anim calcmode="lin" valueType="num">
                                      <p:cBhvr additive="base">
                                        <p:cTn id="53"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
            <a:ext cx="17117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25" name="Picture 1" descr="si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 y="642937"/>
            <a:ext cx="10272713" cy="571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807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46663" y="6550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049" name="Picture 1" descr="tamb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61" y="149737"/>
            <a:ext cx="7178722" cy="2506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610436" y="40533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051" name="Picture 3" descr="tab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9" y="2656592"/>
            <a:ext cx="6892120" cy="4118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47581" y="924905"/>
            <a:ext cx="1665027" cy="461665"/>
          </a:xfrm>
          <a:prstGeom prst="rect">
            <a:avLst/>
          </a:prstGeom>
          <a:noFill/>
        </p:spPr>
        <p:txBody>
          <a:bodyPr wrap="square" rtlCol="0">
            <a:spAutoFit/>
          </a:bodyPr>
          <a:lstStyle/>
          <a:p>
            <a:pPr algn="r"/>
            <a:r>
              <a:rPr lang="en-US" sz="2400" dirty="0" smtClean="0"/>
              <a:t>Tambura</a:t>
            </a:r>
            <a:endParaRPr lang="en-US" sz="2400" dirty="0"/>
          </a:p>
        </p:txBody>
      </p:sp>
      <p:sp>
        <p:nvSpPr>
          <p:cNvPr id="7" name="TextBox 6"/>
          <p:cNvSpPr txBox="1"/>
          <p:nvPr/>
        </p:nvSpPr>
        <p:spPr>
          <a:xfrm>
            <a:off x="7397087" y="4203510"/>
            <a:ext cx="1007007" cy="461665"/>
          </a:xfrm>
          <a:prstGeom prst="rect">
            <a:avLst/>
          </a:prstGeom>
          <a:noFill/>
        </p:spPr>
        <p:txBody>
          <a:bodyPr wrap="none" rtlCol="0">
            <a:spAutoFit/>
          </a:bodyPr>
          <a:lstStyle/>
          <a:p>
            <a:r>
              <a:rPr lang="en-US" sz="2400" dirty="0" smtClean="0"/>
              <a:t>Tabla</a:t>
            </a:r>
            <a:endParaRPr lang="en-US" sz="2400" dirty="0"/>
          </a:p>
        </p:txBody>
      </p:sp>
    </p:spTree>
    <p:extLst>
      <p:ext uri="{BB962C8B-B14F-4D97-AF65-F5344CB8AC3E}">
        <p14:creationId xmlns:p14="http://schemas.microsoft.com/office/powerpoint/2010/main" val="1795374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587" y="1125538"/>
            <a:ext cx="10515600" cy="2596250"/>
          </a:xfrm>
        </p:spPr>
        <p:txBody>
          <a:bodyPr/>
          <a:lstStyle/>
          <a:p>
            <a:pPr marL="0" indent="0">
              <a:buNone/>
            </a:pPr>
            <a:r>
              <a:rPr lang="en-US" dirty="0"/>
              <a:t>The heart of this chapter’s exploration of Indian music and the key to understanding the instruments, elements, genres, and forms of the music of this ancient musical culture is the recorded lecture demonstration “An Introduction to Indian Music,” by Ravi </a:t>
            </a:r>
            <a:r>
              <a:rPr lang="en-US" dirty="0" smtClean="0"/>
              <a:t>Shankar.  Turn to page 128 and follow the recording.</a:t>
            </a:r>
            <a:endParaRPr lang="en-US" dirty="0"/>
          </a:p>
        </p:txBody>
      </p:sp>
      <p:sp>
        <p:nvSpPr>
          <p:cNvPr id="3" name="Title 2"/>
          <p:cNvSpPr>
            <a:spLocks noGrp="1"/>
          </p:cNvSpPr>
          <p:nvPr>
            <p:ph type="title"/>
          </p:nvPr>
        </p:nvSpPr>
        <p:spPr>
          <a:xfrm>
            <a:off x="0" y="0"/>
            <a:ext cx="10515600" cy="1325563"/>
          </a:xfrm>
        </p:spPr>
        <p:txBody>
          <a:bodyPr/>
          <a:lstStyle/>
          <a:p>
            <a:r>
              <a:rPr lang="en-US" dirty="0"/>
              <a:t>“An Introduction to Indian Music”</a:t>
            </a:r>
          </a:p>
        </p:txBody>
      </p:sp>
      <p:pic>
        <p:nvPicPr>
          <p:cNvPr id="4" name="11 An introduction to Indian 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57787" y="3112188"/>
            <a:ext cx="609600" cy="609600"/>
          </a:xfrm>
          <a:prstGeom prst="rect">
            <a:avLst/>
          </a:prstGeom>
        </p:spPr>
      </p:pic>
    </p:spTree>
    <p:extLst>
      <p:ext uri="{BB962C8B-B14F-4D97-AF65-F5344CB8AC3E}">
        <p14:creationId xmlns:p14="http://schemas.microsoft.com/office/powerpoint/2010/main" val="6246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82093806"/>
              </p:ext>
            </p:extLst>
          </p:nvPr>
        </p:nvGraphicFramePr>
        <p:xfrm>
          <a:off x="366712" y="1011238"/>
          <a:ext cx="11463338" cy="5242711"/>
        </p:xfrm>
        <a:graphic>
          <a:graphicData uri="http://schemas.openxmlformats.org/drawingml/2006/table">
            <a:tbl>
              <a:tblPr firstRow="1" bandRow="1">
                <a:tableStyleId>{5C22544A-7EE6-4342-B048-85BDC9FD1C3A}</a:tableStyleId>
              </a:tblPr>
              <a:tblGrid>
                <a:gridCol w="3548063">
                  <a:extLst>
                    <a:ext uri="{9D8B030D-6E8A-4147-A177-3AD203B41FA5}">
                      <a16:colId xmlns:a16="http://schemas.microsoft.com/office/drawing/2014/main" val="3009106955"/>
                    </a:ext>
                  </a:extLst>
                </a:gridCol>
                <a:gridCol w="7915275">
                  <a:extLst>
                    <a:ext uri="{9D8B030D-6E8A-4147-A177-3AD203B41FA5}">
                      <a16:colId xmlns:a16="http://schemas.microsoft.com/office/drawing/2014/main" val="2781586616"/>
                    </a:ext>
                  </a:extLst>
                </a:gridCol>
              </a:tblGrid>
              <a:tr h="395025">
                <a:tc>
                  <a:txBody>
                    <a:bodyPr/>
                    <a:lstStyle/>
                    <a:p>
                      <a:r>
                        <a:rPr lang="en-US" sz="1800" b="1" kern="1200" dirty="0" smtClean="0">
                          <a:solidFill>
                            <a:schemeClr val="lt1"/>
                          </a:solidFill>
                          <a:effectLst/>
                          <a:latin typeface="+mn-lt"/>
                          <a:ea typeface="+mn-ea"/>
                          <a:cs typeface="+mn-cs"/>
                        </a:rPr>
                        <a:t>Features</a:t>
                      </a:r>
                      <a:endParaRPr lang="en-US" dirty="0"/>
                    </a:p>
                  </a:txBody>
                  <a:tcPr/>
                </a:tc>
                <a:tc>
                  <a:txBody>
                    <a:bodyPr/>
                    <a:lstStyle/>
                    <a:p>
                      <a:r>
                        <a:rPr lang="en-US" sz="1800" b="1" kern="1200" dirty="0" smtClean="0">
                          <a:solidFill>
                            <a:schemeClr val="lt1"/>
                          </a:solidFill>
                          <a:effectLst/>
                          <a:latin typeface="+mn-lt"/>
                          <a:ea typeface="+mn-ea"/>
                          <a:cs typeface="+mn-cs"/>
                        </a:rPr>
                        <a:t>Description</a:t>
                      </a:r>
                      <a:endParaRPr lang="en-US" dirty="0"/>
                    </a:p>
                  </a:txBody>
                  <a:tcPr/>
                </a:tc>
                <a:extLst>
                  <a:ext uri="{0D108BD9-81ED-4DB2-BD59-A6C34878D82A}">
                    <a16:rowId xmlns:a16="http://schemas.microsoft.com/office/drawing/2014/main" val="736260053"/>
                  </a:ext>
                </a:extLst>
              </a:tr>
              <a:tr h="865450">
                <a:tc>
                  <a:txBody>
                    <a:bodyPr/>
                    <a:lstStyle/>
                    <a:p>
                      <a:r>
                        <a:rPr lang="en-US" sz="1800" kern="1200" dirty="0" smtClean="0">
                          <a:solidFill>
                            <a:schemeClr val="dk1"/>
                          </a:solidFill>
                          <a:effectLst/>
                          <a:latin typeface="+mn-lt"/>
                          <a:ea typeface="+mn-ea"/>
                          <a:cs typeface="+mn-cs"/>
                        </a:rPr>
                        <a:t>An identifying set of pitches</a:t>
                      </a:r>
                      <a:endParaRPr lang="en-US" dirty="0"/>
                    </a:p>
                  </a:txBody>
                  <a:tcPr anchor="ctr"/>
                </a:tc>
                <a:tc>
                  <a:txBody>
                    <a:bodyPr/>
                    <a:lstStyle/>
                    <a:p>
                      <a:endParaRPr lang="en-US" dirty="0"/>
                    </a:p>
                  </a:txBody>
                  <a:tcPr/>
                </a:tc>
                <a:extLst>
                  <a:ext uri="{0D108BD9-81ED-4DB2-BD59-A6C34878D82A}">
                    <a16:rowId xmlns:a16="http://schemas.microsoft.com/office/drawing/2014/main" val="2686204648"/>
                  </a:ext>
                </a:extLst>
              </a:tr>
              <a:tr h="1428750">
                <a:tc>
                  <a:txBody>
                    <a:bodyPr/>
                    <a:lstStyle/>
                    <a:p>
                      <a:r>
                        <a:rPr lang="en-US" sz="1800" kern="1200" dirty="0" smtClean="0">
                          <a:solidFill>
                            <a:schemeClr val="dk1"/>
                          </a:solidFill>
                          <a:effectLst/>
                          <a:latin typeface="+mn-lt"/>
                          <a:ea typeface="+mn-ea"/>
                          <a:cs typeface="+mn-cs"/>
                        </a:rPr>
                        <a:t>A unique repertoire of melodic ornaments and melodic motives</a:t>
                      </a:r>
                      <a:endParaRPr lang="en-US" dirty="0"/>
                    </a:p>
                  </a:txBody>
                  <a:tcPr anchor="ctr"/>
                </a:tc>
                <a:tc>
                  <a:txBody>
                    <a:bodyPr/>
                    <a:lstStyle/>
                    <a:p>
                      <a:endParaRPr lang="en-US" dirty="0"/>
                    </a:p>
                  </a:txBody>
                  <a:tcPr/>
                </a:tc>
                <a:extLst>
                  <a:ext uri="{0D108BD9-81ED-4DB2-BD59-A6C34878D82A}">
                    <a16:rowId xmlns:a16="http://schemas.microsoft.com/office/drawing/2014/main" val="1716657791"/>
                  </a:ext>
                </a:extLst>
              </a:tr>
              <a:tr h="957262">
                <a:tc>
                  <a:txBody>
                    <a:bodyPr/>
                    <a:lstStyle/>
                    <a:p>
                      <a:r>
                        <a:rPr lang="en-US" sz="1800" kern="1200" dirty="0" smtClean="0">
                          <a:solidFill>
                            <a:schemeClr val="dk1"/>
                          </a:solidFill>
                          <a:effectLst/>
                          <a:latin typeface="+mn-lt"/>
                          <a:ea typeface="+mn-ea"/>
                          <a:cs typeface="+mn-cs"/>
                        </a:rPr>
                        <a:t>A set of rules and procedures </a:t>
                      </a:r>
                      <a:endParaRPr lang="en-US" dirty="0"/>
                    </a:p>
                  </a:txBody>
                  <a:tcPr anchor="ctr"/>
                </a:tc>
                <a:tc>
                  <a:txBody>
                    <a:bodyPr/>
                    <a:lstStyle/>
                    <a:p>
                      <a:endParaRPr lang="en-US" dirty="0"/>
                    </a:p>
                  </a:txBody>
                  <a:tcPr/>
                </a:tc>
                <a:extLst>
                  <a:ext uri="{0D108BD9-81ED-4DB2-BD59-A6C34878D82A}">
                    <a16:rowId xmlns:a16="http://schemas.microsoft.com/office/drawing/2014/main" val="2866717247"/>
                  </a:ext>
                </a:extLst>
              </a:tr>
              <a:tr h="681824">
                <a:tc>
                  <a:txBody>
                    <a:bodyPr/>
                    <a:lstStyle/>
                    <a:p>
                      <a:r>
                        <a:rPr lang="en-US" sz="1800" kern="1200" dirty="0" smtClean="0">
                          <a:solidFill>
                            <a:schemeClr val="dk1"/>
                          </a:solidFill>
                          <a:effectLst/>
                          <a:latin typeface="+mn-lt"/>
                          <a:ea typeface="+mn-ea"/>
                          <a:cs typeface="+mn-cs"/>
                        </a:rPr>
                        <a:t>A repertoire of set compositions</a:t>
                      </a:r>
                      <a:endParaRPr lang="en-US" dirty="0"/>
                    </a:p>
                  </a:txBody>
                  <a:tcPr anchor="ctr"/>
                </a:tc>
                <a:tc>
                  <a:txBody>
                    <a:bodyPr/>
                    <a:lstStyle/>
                    <a:p>
                      <a:endParaRPr lang="en-US" dirty="0"/>
                    </a:p>
                  </a:txBody>
                  <a:tcPr/>
                </a:tc>
                <a:extLst>
                  <a:ext uri="{0D108BD9-81ED-4DB2-BD59-A6C34878D82A}">
                    <a16:rowId xmlns:a16="http://schemas.microsoft.com/office/drawing/2014/main" val="3348927766"/>
                  </a:ext>
                </a:extLst>
              </a:tr>
              <a:tr h="914400">
                <a:tc>
                  <a:txBody>
                    <a:bodyPr/>
                    <a:lstStyle/>
                    <a:p>
                      <a:r>
                        <a:rPr lang="en-US" sz="1800" kern="1200" dirty="0" smtClean="0">
                          <a:solidFill>
                            <a:schemeClr val="dk1"/>
                          </a:solidFill>
                          <a:effectLst/>
                          <a:latin typeface="+mn-lt"/>
                          <a:ea typeface="+mn-ea"/>
                          <a:cs typeface="+mn-cs"/>
                        </a:rPr>
                        <a:t>A host of extramusical associations</a:t>
                      </a:r>
                      <a:endParaRPr lang="en-US" dirty="0"/>
                    </a:p>
                  </a:txBody>
                  <a:tcPr anchor="ctr"/>
                </a:tc>
                <a:tc>
                  <a:txBody>
                    <a:bodyPr/>
                    <a:lstStyle/>
                    <a:p>
                      <a:endParaRPr lang="en-US" dirty="0"/>
                    </a:p>
                  </a:txBody>
                  <a:tcPr/>
                </a:tc>
                <a:extLst>
                  <a:ext uri="{0D108BD9-81ED-4DB2-BD59-A6C34878D82A}">
                    <a16:rowId xmlns:a16="http://schemas.microsoft.com/office/drawing/2014/main" val="2138563313"/>
                  </a:ext>
                </a:extLst>
              </a:tr>
            </a:tbl>
          </a:graphicData>
        </a:graphic>
      </p:graphicFrame>
      <p:sp>
        <p:nvSpPr>
          <p:cNvPr id="3" name="Title 2"/>
          <p:cNvSpPr>
            <a:spLocks noGrp="1"/>
          </p:cNvSpPr>
          <p:nvPr>
            <p:ph type="title"/>
          </p:nvPr>
        </p:nvSpPr>
        <p:spPr>
          <a:xfrm>
            <a:off x="0" y="0"/>
            <a:ext cx="10515600" cy="1325563"/>
          </a:xfrm>
        </p:spPr>
        <p:txBody>
          <a:bodyPr/>
          <a:lstStyle/>
          <a:p>
            <a:r>
              <a:rPr lang="en-US" dirty="0"/>
              <a:t>Raga Defined</a:t>
            </a:r>
          </a:p>
        </p:txBody>
      </p:sp>
      <p:sp>
        <p:nvSpPr>
          <p:cNvPr id="5" name="TextBox 4"/>
          <p:cNvSpPr txBox="1"/>
          <p:nvPr/>
        </p:nvSpPr>
        <p:spPr>
          <a:xfrm>
            <a:off x="3971925" y="1335048"/>
            <a:ext cx="7858125" cy="923330"/>
          </a:xfrm>
          <a:prstGeom prst="rect">
            <a:avLst/>
          </a:prstGeom>
          <a:noFill/>
        </p:spPr>
        <p:txBody>
          <a:bodyPr wrap="square" rtlCol="0">
            <a:spAutoFit/>
          </a:bodyPr>
          <a:lstStyle/>
          <a:p>
            <a:r>
              <a:rPr lang="en-US" dirty="0" smtClean="0">
                <a:solidFill>
                  <a:srgbClr val="FF0000"/>
                </a:solidFill>
              </a:rPr>
              <a:t>scale</a:t>
            </a:r>
            <a:r>
              <a:rPr lang="en-US" dirty="0">
                <a:solidFill>
                  <a:srgbClr val="FF0000"/>
                </a:solidFill>
              </a:rPr>
              <a:t>; usually 7 ascending and 7 descending.  Not always same pitches, also different shapes of melodic </a:t>
            </a:r>
            <a:r>
              <a:rPr lang="en-US" dirty="0" smtClean="0">
                <a:solidFill>
                  <a:srgbClr val="FF0000"/>
                </a:solidFill>
              </a:rPr>
              <a:t>contour. Pitches drawn from a tonal system with at least 22 distinct pitches per octave</a:t>
            </a:r>
            <a:endParaRPr lang="en-US" dirty="0">
              <a:solidFill>
                <a:srgbClr val="FF0000"/>
              </a:solidFill>
            </a:endParaRPr>
          </a:p>
        </p:txBody>
      </p:sp>
      <p:sp>
        <p:nvSpPr>
          <p:cNvPr id="6" name="TextBox 5"/>
          <p:cNvSpPr txBox="1"/>
          <p:nvPr/>
        </p:nvSpPr>
        <p:spPr>
          <a:xfrm>
            <a:off x="3971924" y="2267863"/>
            <a:ext cx="7858125" cy="1477328"/>
          </a:xfrm>
          <a:prstGeom prst="rect">
            <a:avLst/>
          </a:prstGeom>
          <a:noFill/>
        </p:spPr>
        <p:txBody>
          <a:bodyPr wrap="square" rtlCol="0">
            <a:spAutoFit/>
          </a:bodyPr>
          <a:lstStyle/>
          <a:p>
            <a:pPr marL="171450" indent="-171450">
              <a:buFont typeface="Arial" panose="020B0604020202020204" pitchFamily="34" charset="0"/>
              <a:buChar char="•"/>
            </a:pPr>
            <a:r>
              <a:rPr lang="en-US" dirty="0" smtClean="0">
                <a:solidFill>
                  <a:srgbClr val="FF0000"/>
                </a:solidFill>
              </a:rPr>
              <a:t>Ornamentation: “decorating” the main pitches, thus making a melody more complex</a:t>
            </a:r>
          </a:p>
          <a:p>
            <a:pPr marL="171450" indent="-171450">
              <a:buFont typeface="Arial" panose="020B0604020202020204" pitchFamily="34" charset="0"/>
              <a:buChar char="•"/>
            </a:pPr>
            <a:r>
              <a:rPr lang="en-US" dirty="0" smtClean="0">
                <a:solidFill>
                  <a:srgbClr val="FF0000"/>
                </a:solidFill>
              </a:rPr>
              <a:t>Motive: a short musical idea; a fragment of a melody</a:t>
            </a:r>
          </a:p>
          <a:p>
            <a:pPr marL="171450" indent="-171450">
              <a:buFont typeface="Arial" panose="020B0604020202020204" pitchFamily="34" charset="0"/>
              <a:buChar char="•"/>
            </a:pPr>
            <a:r>
              <a:rPr lang="en-US" dirty="0" smtClean="0">
                <a:solidFill>
                  <a:srgbClr val="FF0000"/>
                </a:solidFill>
              </a:rPr>
              <a:t>These are accomplished using microtonal inflections: notes </a:t>
            </a:r>
            <a:r>
              <a:rPr lang="en-US" dirty="0">
                <a:solidFill>
                  <a:srgbClr val="FF0000"/>
                </a:solidFill>
              </a:rPr>
              <a:t>between </a:t>
            </a:r>
            <a:r>
              <a:rPr lang="en-US" dirty="0" smtClean="0">
                <a:solidFill>
                  <a:srgbClr val="FF0000"/>
                </a:solidFill>
              </a:rPr>
              <a:t>notes (pitches located </a:t>
            </a:r>
            <a:r>
              <a:rPr lang="en-US" i="1" dirty="0" smtClean="0">
                <a:solidFill>
                  <a:srgbClr val="FF0000"/>
                </a:solidFill>
              </a:rPr>
              <a:t>between</a:t>
            </a:r>
            <a:r>
              <a:rPr lang="en-US" dirty="0" smtClean="0">
                <a:solidFill>
                  <a:srgbClr val="FF0000"/>
                </a:solidFill>
              </a:rPr>
              <a:t> the raga’s main pitches) </a:t>
            </a:r>
            <a:endParaRPr lang="en-US" dirty="0">
              <a:solidFill>
                <a:srgbClr val="FF0000"/>
              </a:solidFill>
            </a:endParaRPr>
          </a:p>
        </p:txBody>
      </p:sp>
      <p:sp>
        <p:nvSpPr>
          <p:cNvPr id="7" name="TextBox 6"/>
          <p:cNvSpPr txBox="1"/>
          <p:nvPr/>
        </p:nvSpPr>
        <p:spPr>
          <a:xfrm>
            <a:off x="3971924" y="3745191"/>
            <a:ext cx="7858125" cy="923330"/>
          </a:xfrm>
          <a:prstGeom prst="rect">
            <a:avLst/>
          </a:prstGeom>
          <a:noFill/>
        </p:spPr>
        <p:txBody>
          <a:bodyPr wrap="square" rtlCol="0">
            <a:spAutoFit/>
          </a:bodyPr>
          <a:lstStyle/>
          <a:p>
            <a:r>
              <a:rPr lang="en-US" dirty="0" smtClean="0">
                <a:solidFill>
                  <a:srgbClr val="FF0000"/>
                </a:solidFill>
              </a:rPr>
              <a:t>How </a:t>
            </a:r>
            <a:r>
              <a:rPr lang="en-US" dirty="0">
                <a:solidFill>
                  <a:srgbClr val="FF0000"/>
                </a:solidFill>
              </a:rPr>
              <a:t>to deal with various pitches, ornaments, melodic motives – </a:t>
            </a:r>
            <a:r>
              <a:rPr lang="en-US" dirty="0" smtClean="0">
                <a:solidFill>
                  <a:srgbClr val="FF0000"/>
                </a:solidFill>
              </a:rPr>
              <a:t>musical </a:t>
            </a:r>
            <a:r>
              <a:rPr lang="en-US" dirty="0">
                <a:solidFill>
                  <a:srgbClr val="FF0000"/>
                </a:solidFill>
              </a:rPr>
              <a:t>road map guiding </a:t>
            </a:r>
            <a:r>
              <a:rPr lang="en-US" dirty="0" smtClean="0">
                <a:solidFill>
                  <a:srgbClr val="FF0000"/>
                </a:solidFill>
              </a:rPr>
              <a:t>improvisation. Internalized in musician’s mind after </a:t>
            </a:r>
            <a:r>
              <a:rPr lang="en-US" u="sng" dirty="0" smtClean="0">
                <a:solidFill>
                  <a:srgbClr val="FF0000"/>
                </a:solidFill>
              </a:rPr>
              <a:t>years</a:t>
            </a:r>
            <a:r>
              <a:rPr lang="en-US" dirty="0" smtClean="0">
                <a:solidFill>
                  <a:srgbClr val="FF0000"/>
                </a:solidFill>
              </a:rPr>
              <a:t> of study and practice</a:t>
            </a:r>
            <a:endParaRPr lang="en-US" dirty="0">
              <a:solidFill>
                <a:srgbClr val="FF0000"/>
              </a:solidFill>
            </a:endParaRPr>
          </a:p>
        </p:txBody>
      </p:sp>
      <p:sp>
        <p:nvSpPr>
          <p:cNvPr id="8" name="TextBox 7"/>
          <p:cNvSpPr txBox="1"/>
          <p:nvPr/>
        </p:nvSpPr>
        <p:spPr>
          <a:xfrm>
            <a:off x="3971923" y="4668521"/>
            <a:ext cx="7858125" cy="646331"/>
          </a:xfrm>
          <a:prstGeom prst="rect">
            <a:avLst/>
          </a:prstGeom>
          <a:noFill/>
        </p:spPr>
        <p:txBody>
          <a:bodyPr wrap="square" rtlCol="0">
            <a:spAutoFit/>
          </a:bodyPr>
          <a:lstStyle/>
          <a:p>
            <a:r>
              <a:rPr lang="en-US" dirty="0">
                <a:solidFill>
                  <a:srgbClr val="FF0000"/>
                </a:solidFill>
              </a:rPr>
              <a:t>oral/aural tradition, both old and </a:t>
            </a:r>
            <a:r>
              <a:rPr lang="en-US" dirty="0" smtClean="0">
                <a:solidFill>
                  <a:srgbClr val="FF0000"/>
                </a:solidFill>
              </a:rPr>
              <a:t>new. Same system of rules and regs that guides improvisation is also embedded within each composition</a:t>
            </a:r>
            <a:endParaRPr lang="en-US" dirty="0">
              <a:solidFill>
                <a:srgbClr val="FF0000"/>
              </a:solidFill>
            </a:endParaRPr>
          </a:p>
        </p:txBody>
      </p:sp>
      <p:sp>
        <p:nvSpPr>
          <p:cNvPr id="9" name="TextBox 8"/>
          <p:cNvSpPr txBox="1"/>
          <p:nvPr/>
        </p:nvSpPr>
        <p:spPr>
          <a:xfrm>
            <a:off x="3971923" y="5351076"/>
            <a:ext cx="7858125" cy="923330"/>
          </a:xfrm>
          <a:prstGeom prst="rect">
            <a:avLst/>
          </a:prstGeom>
          <a:noFill/>
        </p:spPr>
        <p:txBody>
          <a:bodyPr wrap="square" rtlCol="0">
            <a:spAutoFit/>
          </a:bodyPr>
          <a:lstStyle/>
          <a:p>
            <a:r>
              <a:rPr lang="en-US" dirty="0">
                <a:solidFill>
                  <a:srgbClr val="FF0000"/>
                </a:solidFill>
              </a:rPr>
              <a:t>time of day, season, </a:t>
            </a:r>
            <a:r>
              <a:rPr lang="en-US" dirty="0" smtClean="0">
                <a:solidFill>
                  <a:srgbClr val="FF0000"/>
                </a:solidFill>
              </a:rPr>
              <a:t>ceremonial event, </a:t>
            </a:r>
            <a:r>
              <a:rPr lang="en-US" dirty="0">
                <a:solidFill>
                  <a:srgbClr val="FF0000"/>
                </a:solidFill>
              </a:rPr>
              <a:t>emotional state of </a:t>
            </a:r>
            <a:r>
              <a:rPr lang="en-US" dirty="0" smtClean="0">
                <a:solidFill>
                  <a:srgbClr val="FF0000"/>
                </a:solidFill>
              </a:rPr>
              <a:t>mind</a:t>
            </a:r>
          </a:p>
          <a:p>
            <a:r>
              <a:rPr lang="en-US" dirty="0" smtClean="0">
                <a:solidFill>
                  <a:srgbClr val="FF0000"/>
                </a:solidFill>
              </a:rPr>
              <a:t>Ie., “morning raga”, “summer raga”, raga expressing joy, sorrow, peace</a:t>
            </a:r>
            <a:endParaRPr lang="en-US" dirty="0">
              <a:solidFill>
                <a:srgbClr val="FF0000"/>
              </a:solidFill>
            </a:endParaRPr>
          </a:p>
        </p:txBody>
      </p:sp>
    </p:spTree>
    <p:extLst>
      <p:ext uri="{BB962C8B-B14F-4D97-AF65-F5344CB8AC3E}">
        <p14:creationId xmlns:p14="http://schemas.microsoft.com/office/powerpoint/2010/main" val="2196274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anim calcmode="lin" valueType="num">
                                      <p:cBhvr>
                                        <p:cTn id="15"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2000"/>
                                        <p:tgtEl>
                                          <p:spTgt spid="6">
                                            <p:txEl>
                                              <p:pRg st="1" end="1"/>
                                            </p:txEl>
                                          </p:spTgt>
                                        </p:tgtEl>
                                      </p:cBhvr>
                                    </p:animEffect>
                                    <p:anim calcmode="lin" valueType="num">
                                      <p:cBhvr>
                                        <p:cTn id="22"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2000"/>
                                        <p:tgtEl>
                                          <p:spTgt spid="6">
                                            <p:txEl>
                                              <p:pRg st="2" end="2"/>
                                            </p:txEl>
                                          </p:spTgt>
                                        </p:tgtEl>
                                      </p:cBhvr>
                                    </p:animEffect>
                                    <p:anim calcmode="lin" valueType="num">
                                      <p:cBhvr>
                                        <p:cTn id="29"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2000"/>
                                        <p:tgtEl>
                                          <p:spTgt spid="7">
                                            <p:txEl>
                                              <p:pRg st="0" end="0"/>
                                            </p:txEl>
                                          </p:spTgt>
                                        </p:tgtEl>
                                      </p:cBhvr>
                                    </p:animEffect>
                                    <p:anim calcmode="lin" valueType="num">
                                      <p:cBhvr>
                                        <p:cTn id="36"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2000"/>
                                        <p:tgtEl>
                                          <p:spTgt spid="8">
                                            <p:txEl>
                                              <p:pRg st="0" end="0"/>
                                            </p:txEl>
                                          </p:spTgt>
                                        </p:tgtEl>
                                      </p:cBhvr>
                                    </p:animEffect>
                                    <p:anim calcmode="lin" valueType="num">
                                      <p:cBhvr>
                                        <p:cTn id="43"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2000"/>
                                        <p:tgtEl>
                                          <p:spTgt spid="9">
                                            <p:txEl>
                                              <p:pRg st="0" end="0"/>
                                            </p:txEl>
                                          </p:spTgt>
                                        </p:tgtEl>
                                      </p:cBhvr>
                                    </p:animEffect>
                                    <p:anim calcmode="lin" valueType="num">
                                      <p:cBhvr>
                                        <p:cTn id="50"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1" dur="2000" fill="hold"/>
                                        <p:tgtEl>
                                          <p:spTgt spid="9">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fade">
                                      <p:cBhvr>
                                        <p:cTn id="54" dur="2000"/>
                                        <p:tgtEl>
                                          <p:spTgt spid="9">
                                            <p:txEl>
                                              <p:pRg st="1" end="1"/>
                                            </p:txEl>
                                          </p:spTgt>
                                        </p:tgtEl>
                                      </p:cBhvr>
                                    </p:animEffect>
                                    <p:anim calcmode="lin" valueType="num">
                                      <p:cBhvr>
                                        <p:cTn id="55"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6" dur="2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7714913"/>
              </p:ext>
            </p:extLst>
          </p:nvPr>
        </p:nvGraphicFramePr>
        <p:xfrm>
          <a:off x="366713" y="1700213"/>
          <a:ext cx="11577639" cy="3574732"/>
        </p:xfrm>
        <a:graphic>
          <a:graphicData uri="http://schemas.openxmlformats.org/drawingml/2006/table">
            <a:tbl>
              <a:tblPr firstRow="1" bandRow="1">
                <a:tableStyleId>{5C22544A-7EE6-4342-B048-85BDC9FD1C3A}</a:tableStyleId>
              </a:tblPr>
              <a:tblGrid>
                <a:gridCol w="4333875">
                  <a:extLst>
                    <a:ext uri="{9D8B030D-6E8A-4147-A177-3AD203B41FA5}">
                      <a16:colId xmlns:a16="http://schemas.microsoft.com/office/drawing/2014/main" val="3975527925"/>
                    </a:ext>
                  </a:extLst>
                </a:gridCol>
                <a:gridCol w="7243764">
                  <a:extLst>
                    <a:ext uri="{9D8B030D-6E8A-4147-A177-3AD203B41FA5}">
                      <a16:colId xmlns:a16="http://schemas.microsoft.com/office/drawing/2014/main" val="2311581251"/>
                    </a:ext>
                  </a:extLst>
                </a:gridCol>
              </a:tblGrid>
              <a:tr h="370840">
                <a:tc>
                  <a:txBody>
                    <a:bodyPr/>
                    <a:lstStyle/>
                    <a:p>
                      <a:r>
                        <a:rPr lang="en-US" sz="1800" b="1" kern="1200" dirty="0" smtClean="0">
                          <a:solidFill>
                            <a:schemeClr val="lt1"/>
                          </a:solidFill>
                          <a:effectLst/>
                          <a:latin typeface="+mn-lt"/>
                          <a:ea typeface="+mn-ea"/>
                          <a:cs typeface="+mn-cs"/>
                        </a:rPr>
                        <a:t>Feature</a:t>
                      </a:r>
                      <a:endParaRPr lang="en-US" dirty="0"/>
                    </a:p>
                  </a:txBody>
                  <a:tcPr/>
                </a:tc>
                <a:tc>
                  <a:txBody>
                    <a:bodyPr/>
                    <a:lstStyle/>
                    <a:p>
                      <a:r>
                        <a:rPr lang="en-US" sz="1800" b="1" kern="1200" dirty="0" smtClean="0">
                          <a:solidFill>
                            <a:schemeClr val="lt1"/>
                          </a:solidFill>
                          <a:effectLst/>
                          <a:latin typeface="+mn-lt"/>
                          <a:ea typeface="+mn-ea"/>
                          <a:cs typeface="+mn-cs"/>
                        </a:rPr>
                        <a:t>Description</a:t>
                      </a:r>
                      <a:endParaRPr lang="en-US" dirty="0"/>
                    </a:p>
                  </a:txBody>
                  <a:tcPr/>
                </a:tc>
                <a:extLst>
                  <a:ext uri="{0D108BD9-81ED-4DB2-BD59-A6C34878D82A}">
                    <a16:rowId xmlns:a16="http://schemas.microsoft.com/office/drawing/2014/main" val="4292257717"/>
                  </a:ext>
                </a:extLst>
              </a:tr>
              <a:tr h="643572">
                <a:tc>
                  <a:txBody>
                    <a:bodyPr/>
                    <a:lstStyle/>
                    <a:p>
                      <a:r>
                        <a:rPr lang="en-US" sz="1800" kern="1200" dirty="0" smtClean="0">
                          <a:solidFill>
                            <a:schemeClr val="dk1"/>
                          </a:solidFill>
                          <a:effectLst/>
                          <a:latin typeface="+mn-lt"/>
                          <a:ea typeface="+mn-ea"/>
                          <a:cs typeface="+mn-cs"/>
                        </a:rPr>
                        <a:t>Specific number of beats</a:t>
                      </a:r>
                      <a:endParaRPr lang="en-US" dirty="0"/>
                    </a:p>
                  </a:txBody>
                  <a:tcPr anchor="ctr"/>
                </a:tc>
                <a:tc>
                  <a:txBody>
                    <a:bodyPr/>
                    <a:lstStyle/>
                    <a:p>
                      <a:endParaRPr lang="en-US" dirty="0"/>
                    </a:p>
                  </a:txBody>
                  <a:tcPr/>
                </a:tc>
                <a:extLst>
                  <a:ext uri="{0D108BD9-81ED-4DB2-BD59-A6C34878D82A}">
                    <a16:rowId xmlns:a16="http://schemas.microsoft.com/office/drawing/2014/main" val="3639104462"/>
                  </a:ext>
                </a:extLst>
              </a:tr>
              <a:tr h="370840">
                <a:tc>
                  <a:txBody>
                    <a:bodyPr/>
                    <a:lstStyle/>
                    <a:p>
                      <a:r>
                        <a:rPr lang="en-US" sz="1800" kern="1200" dirty="0" smtClean="0">
                          <a:solidFill>
                            <a:schemeClr val="dk1"/>
                          </a:solidFill>
                          <a:effectLst/>
                          <a:latin typeface="+mn-lt"/>
                          <a:ea typeface="+mn-ea"/>
                          <a:cs typeface="+mn-cs"/>
                        </a:rPr>
                        <a:t>Specific pattern of stronger and weaker beats</a:t>
                      </a:r>
                      <a:endParaRPr lang="en-US" dirty="0"/>
                    </a:p>
                  </a:txBody>
                  <a:tcPr anchor="ctr"/>
                </a:tc>
                <a:tc>
                  <a:txBody>
                    <a:bodyPr/>
                    <a:lstStyle/>
                    <a:p>
                      <a:endParaRPr lang="en-US" dirty="0"/>
                    </a:p>
                  </a:txBody>
                  <a:tcPr/>
                </a:tc>
                <a:extLst>
                  <a:ext uri="{0D108BD9-81ED-4DB2-BD59-A6C34878D82A}">
                    <a16:rowId xmlns:a16="http://schemas.microsoft.com/office/drawing/2014/main" val="493629666"/>
                  </a:ext>
                </a:extLst>
              </a:tr>
              <a:tr h="1280160">
                <a:tc>
                  <a:txBody>
                    <a:bodyPr/>
                    <a:lstStyle/>
                    <a:p>
                      <a:r>
                        <a:rPr lang="en-US" sz="1800" kern="1200" dirty="0" smtClean="0">
                          <a:solidFill>
                            <a:schemeClr val="dk1"/>
                          </a:solidFill>
                          <a:effectLst/>
                          <a:latin typeface="+mn-lt"/>
                          <a:ea typeface="+mn-ea"/>
                          <a:cs typeface="+mn-cs"/>
                        </a:rPr>
                        <a:t>Theka</a:t>
                      </a:r>
                      <a:endParaRPr lang="en-US" dirty="0"/>
                    </a:p>
                  </a:txBody>
                  <a:tcPr anchor="ctr"/>
                </a:tc>
                <a:tc>
                  <a:txBody>
                    <a:bodyPr/>
                    <a:lstStyle/>
                    <a:p>
                      <a:endParaRPr lang="en-US" dirty="0"/>
                    </a:p>
                  </a:txBody>
                  <a:tcPr/>
                </a:tc>
                <a:extLst>
                  <a:ext uri="{0D108BD9-81ED-4DB2-BD59-A6C34878D82A}">
                    <a16:rowId xmlns:a16="http://schemas.microsoft.com/office/drawing/2014/main" val="47821097"/>
                  </a:ext>
                </a:extLst>
              </a:tr>
              <a:tr h="640080">
                <a:tc>
                  <a:txBody>
                    <a:bodyPr/>
                    <a:lstStyle/>
                    <a:p>
                      <a:r>
                        <a:rPr lang="en-US" sz="1800" kern="1200" dirty="0" smtClean="0">
                          <a:solidFill>
                            <a:schemeClr val="dk1"/>
                          </a:solidFill>
                          <a:effectLst/>
                          <a:latin typeface="+mn-lt"/>
                          <a:ea typeface="+mn-ea"/>
                          <a:cs typeface="+mn-cs"/>
                        </a:rPr>
                        <a:t>Sam</a:t>
                      </a:r>
                      <a:endParaRPr lang="en-US" dirty="0"/>
                    </a:p>
                  </a:txBody>
                  <a:tcPr anchor="ctr"/>
                </a:tc>
                <a:tc>
                  <a:txBody>
                    <a:bodyPr/>
                    <a:lstStyle/>
                    <a:p>
                      <a:endParaRPr lang="en-US" dirty="0"/>
                    </a:p>
                  </a:txBody>
                  <a:tcPr/>
                </a:tc>
                <a:extLst>
                  <a:ext uri="{0D108BD9-81ED-4DB2-BD59-A6C34878D82A}">
                    <a16:rowId xmlns:a16="http://schemas.microsoft.com/office/drawing/2014/main" val="127911482"/>
                  </a:ext>
                </a:extLst>
              </a:tr>
            </a:tbl>
          </a:graphicData>
        </a:graphic>
      </p:graphicFrame>
      <p:sp>
        <p:nvSpPr>
          <p:cNvPr id="3" name="Title 2"/>
          <p:cNvSpPr>
            <a:spLocks noGrp="1"/>
          </p:cNvSpPr>
          <p:nvPr>
            <p:ph type="title"/>
          </p:nvPr>
        </p:nvSpPr>
        <p:spPr>
          <a:xfrm>
            <a:off x="0" y="1"/>
            <a:ext cx="12192000" cy="1700212"/>
          </a:xfrm>
        </p:spPr>
        <p:txBody>
          <a:bodyPr anchor="t">
            <a:normAutofit/>
          </a:bodyPr>
          <a:lstStyle/>
          <a:p>
            <a:pPr marL="231775" indent="-231775"/>
            <a:r>
              <a:rPr lang="en-US" dirty="0"/>
              <a:t>Tala Defined</a:t>
            </a:r>
            <a:r>
              <a:rPr lang="en-US" b="1" dirty="0"/>
              <a:t/>
            </a:r>
            <a:br>
              <a:rPr lang="en-US" b="1" dirty="0"/>
            </a:br>
            <a:r>
              <a:rPr lang="en-US" sz="2700" dirty="0"/>
              <a:t>The tala provides the rhythmic framework of a raga performance and the metric cycle within which the music is grounded. </a:t>
            </a:r>
          </a:p>
        </p:txBody>
      </p:sp>
      <p:sp>
        <p:nvSpPr>
          <p:cNvPr id="5" name="TextBox 4"/>
          <p:cNvSpPr txBox="1"/>
          <p:nvPr/>
        </p:nvSpPr>
        <p:spPr>
          <a:xfrm>
            <a:off x="4700588" y="2043797"/>
            <a:ext cx="7243763" cy="646331"/>
          </a:xfrm>
          <a:prstGeom prst="rect">
            <a:avLst/>
          </a:prstGeom>
          <a:noFill/>
        </p:spPr>
        <p:txBody>
          <a:bodyPr wrap="square" rtlCol="0">
            <a:spAutoFit/>
          </a:bodyPr>
          <a:lstStyle/>
          <a:p>
            <a:r>
              <a:rPr lang="en-US" dirty="0" smtClean="0">
                <a:solidFill>
                  <a:srgbClr val="FF0000"/>
                </a:solidFill>
              </a:rPr>
              <a:t>Can range between 3 to over 100 beats per cycle. Two popular talas are tintal (16 beats) and jhaptal (10 beats)</a:t>
            </a:r>
            <a:endParaRPr lang="en-US" dirty="0">
              <a:solidFill>
                <a:srgbClr val="FF0000"/>
              </a:solidFill>
            </a:endParaRPr>
          </a:p>
        </p:txBody>
      </p:sp>
      <p:sp>
        <p:nvSpPr>
          <p:cNvPr id="6" name="TextBox 5"/>
          <p:cNvSpPr txBox="1"/>
          <p:nvPr/>
        </p:nvSpPr>
        <p:spPr>
          <a:xfrm>
            <a:off x="4700588" y="2817772"/>
            <a:ext cx="2488182" cy="369332"/>
          </a:xfrm>
          <a:prstGeom prst="rect">
            <a:avLst/>
          </a:prstGeom>
          <a:noFill/>
        </p:spPr>
        <p:txBody>
          <a:bodyPr wrap="none" rtlCol="0">
            <a:spAutoFit/>
          </a:bodyPr>
          <a:lstStyle/>
          <a:p>
            <a:r>
              <a:rPr lang="en-US" dirty="0" smtClean="0">
                <a:solidFill>
                  <a:srgbClr val="FF0000"/>
                </a:solidFill>
              </a:rPr>
              <a:t>Also known as meter</a:t>
            </a:r>
            <a:endParaRPr lang="en-US" dirty="0">
              <a:solidFill>
                <a:srgbClr val="FF0000"/>
              </a:solidFill>
            </a:endParaRPr>
          </a:p>
        </p:txBody>
      </p:sp>
      <p:sp>
        <p:nvSpPr>
          <p:cNvPr id="7" name="TextBox 6"/>
          <p:cNvSpPr txBox="1"/>
          <p:nvPr/>
        </p:nvSpPr>
        <p:spPr>
          <a:xfrm>
            <a:off x="4700587" y="3404323"/>
            <a:ext cx="7243763" cy="1200329"/>
          </a:xfrm>
          <a:prstGeom prst="rect">
            <a:avLst/>
          </a:prstGeom>
          <a:noFill/>
        </p:spPr>
        <p:txBody>
          <a:bodyPr wrap="square" rtlCol="0">
            <a:spAutoFit/>
          </a:bodyPr>
          <a:lstStyle/>
          <a:p>
            <a:r>
              <a:rPr lang="en-US" dirty="0">
                <a:solidFill>
                  <a:srgbClr val="FF0000"/>
                </a:solidFill>
              </a:rPr>
              <a:t>skeletal drumming </a:t>
            </a:r>
            <a:r>
              <a:rPr lang="en-US" dirty="0" smtClean="0">
                <a:solidFill>
                  <a:srgbClr val="FF0000"/>
                </a:solidFill>
              </a:rPr>
              <a:t>pattern </a:t>
            </a:r>
          </a:p>
          <a:p>
            <a:r>
              <a:rPr lang="en-US" dirty="0" smtClean="0">
                <a:solidFill>
                  <a:srgbClr val="FF0000"/>
                </a:solidFill>
              </a:rPr>
              <a:t>it is rarely heard unembellished, except when the tabla initially enters. After this, there is significant improvisation and ornamentation</a:t>
            </a:r>
            <a:endParaRPr lang="en-US" dirty="0">
              <a:solidFill>
                <a:srgbClr val="FF0000"/>
              </a:solidFill>
            </a:endParaRPr>
          </a:p>
        </p:txBody>
      </p:sp>
      <p:sp>
        <p:nvSpPr>
          <p:cNvPr id="8" name="TextBox 7"/>
          <p:cNvSpPr txBox="1"/>
          <p:nvPr/>
        </p:nvSpPr>
        <p:spPr>
          <a:xfrm>
            <a:off x="4700587" y="4604652"/>
            <a:ext cx="7243763" cy="646331"/>
          </a:xfrm>
          <a:prstGeom prst="rect">
            <a:avLst/>
          </a:prstGeom>
          <a:noFill/>
        </p:spPr>
        <p:txBody>
          <a:bodyPr wrap="square" rtlCol="0">
            <a:spAutoFit/>
          </a:bodyPr>
          <a:lstStyle/>
          <a:p>
            <a:r>
              <a:rPr lang="en-US" dirty="0">
                <a:solidFill>
                  <a:srgbClr val="FF0000"/>
                </a:solidFill>
              </a:rPr>
              <a:t>first beat of each tala </a:t>
            </a:r>
            <a:r>
              <a:rPr lang="en-US" dirty="0" smtClean="0">
                <a:solidFill>
                  <a:srgbClr val="FF0000"/>
                </a:solidFill>
              </a:rPr>
              <a:t>cycle </a:t>
            </a:r>
          </a:p>
          <a:p>
            <a:r>
              <a:rPr lang="en-US" dirty="0" smtClean="0">
                <a:solidFill>
                  <a:srgbClr val="FF0000"/>
                </a:solidFill>
              </a:rPr>
              <a:t>(simultaneously serves as the last beat of the preceding cycle)</a:t>
            </a:r>
            <a:endParaRPr lang="en-US" dirty="0">
              <a:solidFill>
                <a:srgbClr val="FF0000"/>
              </a:solidFill>
            </a:endParaRPr>
          </a:p>
        </p:txBody>
      </p:sp>
    </p:spTree>
    <p:extLst>
      <p:ext uri="{BB962C8B-B14F-4D97-AF65-F5344CB8AC3E}">
        <p14:creationId xmlns:p14="http://schemas.microsoft.com/office/powerpoint/2010/main" val="4186715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anim calcmode="lin" valueType="num">
                                      <p:cBhvr>
                                        <p:cTn id="15"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2000"/>
                                        <p:tgtEl>
                                          <p:spTgt spid="7">
                                            <p:txEl>
                                              <p:pRg st="0" end="0"/>
                                            </p:txEl>
                                          </p:spTgt>
                                        </p:tgtEl>
                                      </p:cBhvr>
                                    </p:animEffect>
                                    <p:anim calcmode="lin" valueType="num">
                                      <p:cBhvr>
                                        <p:cTn id="22"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2000"/>
                                        <p:tgtEl>
                                          <p:spTgt spid="7">
                                            <p:txEl>
                                              <p:pRg st="1" end="1"/>
                                            </p:txEl>
                                          </p:spTgt>
                                        </p:tgtEl>
                                      </p:cBhvr>
                                    </p:animEffect>
                                    <p:anim calcmode="lin" valueType="num">
                                      <p:cBhvr>
                                        <p:cTn id="29" dur="2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2000"/>
                                        <p:tgtEl>
                                          <p:spTgt spid="8">
                                            <p:txEl>
                                              <p:pRg st="0" end="0"/>
                                            </p:txEl>
                                          </p:spTgt>
                                        </p:tgtEl>
                                      </p:cBhvr>
                                    </p:animEffect>
                                    <p:anim calcmode="lin" valueType="num">
                                      <p:cBhvr>
                                        <p:cTn id="36"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2000"/>
                                        <p:tgtEl>
                                          <p:spTgt spid="8">
                                            <p:txEl>
                                              <p:pRg st="1" end="1"/>
                                            </p:txEl>
                                          </p:spTgt>
                                        </p:tgtEl>
                                      </p:cBhvr>
                                    </p:animEffect>
                                    <p:anim calcmode="lin" valueType="num">
                                      <p:cBhvr>
                                        <p:cTn id="43"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4" dur="2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150" y="892175"/>
            <a:ext cx="10515600" cy="3094038"/>
          </a:xfrm>
        </p:spPr>
        <p:txBody>
          <a:bodyPr/>
          <a:lstStyle/>
          <a:p>
            <a:pPr lvl="0"/>
            <a:r>
              <a:rPr lang="en-US" dirty="0"/>
              <a:t>Beats 1, 5, and 13 are marked by a handclap. These are the </a:t>
            </a:r>
            <a:r>
              <a:rPr lang="en-US" i="1" dirty="0"/>
              <a:t>tali</a:t>
            </a:r>
            <a:r>
              <a:rPr lang="en-US" dirty="0"/>
              <a:t>, or “full” beats, of this metric cycle. Beat one receives the most emphasis, since it marks the important principal beat </a:t>
            </a:r>
            <a:r>
              <a:rPr lang="en-US" i="1" dirty="0"/>
              <a:t>sam</a:t>
            </a:r>
            <a:r>
              <a:rPr lang="en-US" dirty="0"/>
              <a:t>.</a:t>
            </a:r>
          </a:p>
          <a:p>
            <a:pPr lvl="0"/>
            <a:r>
              <a:rPr lang="en-US" dirty="0"/>
              <a:t>Beat 9 (</a:t>
            </a:r>
            <a:r>
              <a:rPr lang="en-US" i="1" dirty="0"/>
              <a:t>khali</a:t>
            </a:r>
            <a:r>
              <a:rPr lang="en-US" dirty="0"/>
              <a:t>, meaning “empty”) is marked by a silent wave. See Figure 8.5 on page 136 or the image reproduced below.</a:t>
            </a:r>
          </a:p>
          <a:p>
            <a:pPr marL="0" indent="0">
              <a:buNone/>
            </a:pPr>
            <a:endParaRPr lang="en-US" dirty="0"/>
          </a:p>
        </p:txBody>
      </p:sp>
      <p:sp>
        <p:nvSpPr>
          <p:cNvPr id="3" name="Title 2"/>
          <p:cNvSpPr>
            <a:spLocks noGrp="1"/>
          </p:cNvSpPr>
          <p:nvPr>
            <p:ph type="title"/>
          </p:nvPr>
        </p:nvSpPr>
        <p:spPr>
          <a:xfrm>
            <a:off x="0" y="0"/>
            <a:ext cx="10515600" cy="892175"/>
          </a:xfrm>
        </p:spPr>
        <p:txBody>
          <a:bodyPr anchor="t"/>
          <a:lstStyle/>
          <a:p>
            <a:r>
              <a:rPr lang="en-US" dirty="0" smtClean="0"/>
              <a:t>Keeping Tal</a:t>
            </a:r>
            <a:endParaRPr lang="en-US" dirty="0"/>
          </a:p>
        </p:txBody>
      </p:sp>
      <p:sp>
        <p:nvSpPr>
          <p:cNvPr id="4" name="Rectangle 2"/>
          <p:cNvSpPr>
            <a:spLocks noChangeArrowheads="1"/>
          </p:cNvSpPr>
          <p:nvPr/>
        </p:nvSpPr>
        <p:spPr bwMode="auto">
          <a:xfrm flipV="1">
            <a:off x="1071562" y="4878386"/>
            <a:ext cx="21775697" cy="5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25" name="Picture 1" descr="tala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2" y="3986213"/>
            <a:ext cx="4036693" cy="232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36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5"/>
                                        </p:tgtEl>
                                        <p:attrNameLst>
                                          <p:attrName>style.visibility</p:attrName>
                                        </p:attrNameLst>
                                      </p:cBhvr>
                                      <p:to>
                                        <p:strVal val="visible"/>
                                      </p:to>
                                    </p:set>
                                    <p:animEffect transition="in" filter="fade">
                                      <p:cBhvr>
                                        <p:cTn id="21" dur="1000"/>
                                        <p:tgtEl>
                                          <p:spTgt spid="1025"/>
                                        </p:tgtEl>
                                      </p:cBhvr>
                                    </p:animEffect>
                                    <p:anim calcmode="lin" valueType="num">
                                      <p:cBhvr>
                                        <p:cTn id="22" dur="1000" fill="hold"/>
                                        <p:tgtEl>
                                          <p:spTgt spid="1025"/>
                                        </p:tgtEl>
                                        <p:attrNameLst>
                                          <p:attrName>ppt_x</p:attrName>
                                        </p:attrNameLst>
                                      </p:cBhvr>
                                      <p:tavLst>
                                        <p:tav tm="0">
                                          <p:val>
                                            <p:strVal val="#ppt_x"/>
                                          </p:val>
                                        </p:tav>
                                        <p:tav tm="100000">
                                          <p:val>
                                            <p:strVal val="#ppt_x"/>
                                          </p:val>
                                        </p:tav>
                                      </p:tavLst>
                                    </p:anim>
                                    <p:anim calcmode="lin" valueType="num">
                                      <p:cBhvr>
                                        <p:cTn id="23"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2415" y="269780"/>
            <a:ext cx="10515600" cy="2528011"/>
          </a:xfrm>
        </p:spPr>
        <p:txBody>
          <a:bodyPr/>
          <a:lstStyle/>
          <a:p>
            <a:pPr lvl="0"/>
            <a:r>
              <a:rPr lang="en-US" dirty="0"/>
              <a:t>All of the remaining beats in tintal are marked by finger touches, in which you touch your right thumb with the tips of your right ring, middle, and index fingers, one after the other, on successive beats (see figure 8.6 on page 137 or the image reproduced below). These are the subordinate beats of the cycle.</a:t>
            </a:r>
          </a:p>
        </p:txBody>
      </p:sp>
      <p:sp>
        <p:nvSpPr>
          <p:cNvPr id="4" name="Rectangle 2"/>
          <p:cNvSpPr>
            <a:spLocks noChangeArrowheads="1"/>
          </p:cNvSpPr>
          <p:nvPr/>
        </p:nvSpPr>
        <p:spPr bwMode="auto">
          <a:xfrm>
            <a:off x="442415" y="3016155"/>
            <a:ext cx="138294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049" name="Picture 1" descr="tala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14" y="3016155"/>
            <a:ext cx="4586651" cy="20416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442413" y="5276137"/>
            <a:ext cx="190742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051" name="Picture 3" descr="tala0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13" y="5276138"/>
            <a:ext cx="9961455" cy="1581862"/>
          </a:xfrm>
          <a:prstGeom prst="rect">
            <a:avLst/>
          </a:prstGeom>
          <a:noFill/>
          <a:extLst>
            <a:ext uri="{909E8E84-426E-40DD-AFC4-6F175D3DCCD1}">
              <a14:hiddenFill xmlns:a14="http://schemas.microsoft.com/office/drawing/2010/main">
                <a:solidFill>
                  <a:srgbClr val="FFFFFF"/>
                </a:solidFill>
              </a14:hiddenFill>
            </a:ext>
          </a:extLst>
        </p:spPr>
      </p:pic>
      <p:pic>
        <p:nvPicPr>
          <p:cNvPr id="6" name="Keeping 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7188" y="3039014"/>
            <a:ext cx="609600" cy="609600"/>
          </a:xfrm>
          <a:prstGeom prst="rect">
            <a:avLst/>
          </a:prstGeom>
        </p:spPr>
      </p:pic>
    </p:spTree>
    <p:extLst>
      <p:ext uri="{BB962C8B-B14F-4D97-AF65-F5344CB8AC3E}">
        <p14:creationId xmlns:p14="http://schemas.microsoft.com/office/powerpoint/2010/main" val="14414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anim calcmode="lin" valueType="num">
                                      <p:cBhvr>
                                        <p:cTn id="8" dur="1000" fill="hold"/>
                                        <p:tgtEl>
                                          <p:spTgt spid="2049"/>
                                        </p:tgtEl>
                                        <p:attrNameLst>
                                          <p:attrName>ppt_x</p:attrName>
                                        </p:attrNameLst>
                                      </p:cBhvr>
                                      <p:tavLst>
                                        <p:tav tm="0">
                                          <p:val>
                                            <p:strVal val="#ppt_x"/>
                                          </p:val>
                                        </p:tav>
                                        <p:tav tm="100000">
                                          <p:val>
                                            <p:strVal val="#ppt_x"/>
                                          </p:val>
                                        </p:tav>
                                      </p:tavLst>
                                    </p:anim>
                                    <p:anim calcmode="lin" valueType="num">
                                      <p:cBhvr>
                                        <p:cTn id="9"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12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7956891"/>
              </p:ext>
            </p:extLst>
          </p:nvPr>
        </p:nvGraphicFramePr>
        <p:xfrm>
          <a:off x="366713" y="792163"/>
          <a:ext cx="11549062" cy="4663440"/>
        </p:xfrm>
        <a:graphic>
          <a:graphicData uri="http://schemas.openxmlformats.org/drawingml/2006/table">
            <a:tbl>
              <a:tblPr firstRow="1" bandRow="1">
                <a:tableStyleId>{5C22544A-7EE6-4342-B048-85BDC9FD1C3A}</a:tableStyleId>
              </a:tblPr>
              <a:tblGrid>
                <a:gridCol w="5774531">
                  <a:extLst>
                    <a:ext uri="{9D8B030D-6E8A-4147-A177-3AD203B41FA5}">
                      <a16:colId xmlns:a16="http://schemas.microsoft.com/office/drawing/2014/main" val="1297692465"/>
                    </a:ext>
                  </a:extLst>
                </a:gridCol>
                <a:gridCol w="5774531">
                  <a:extLst>
                    <a:ext uri="{9D8B030D-6E8A-4147-A177-3AD203B41FA5}">
                      <a16:colId xmlns:a16="http://schemas.microsoft.com/office/drawing/2014/main" val="645380622"/>
                    </a:ext>
                  </a:extLst>
                </a:gridCol>
              </a:tblGrid>
              <a:tr h="370840">
                <a:tc>
                  <a:txBody>
                    <a:bodyPr/>
                    <a:lstStyle/>
                    <a:p>
                      <a:r>
                        <a:rPr lang="en-US" sz="2000" b="1" kern="1200" dirty="0" smtClean="0">
                          <a:solidFill>
                            <a:schemeClr val="lt1"/>
                          </a:solidFill>
                          <a:effectLst/>
                          <a:latin typeface="+mn-lt"/>
                          <a:ea typeface="+mn-ea"/>
                          <a:cs typeface="+mn-cs"/>
                        </a:rPr>
                        <a:t>Alap</a:t>
                      </a:r>
                      <a:endParaRPr lang="en-US" sz="2000" dirty="0"/>
                    </a:p>
                  </a:txBody>
                  <a:tcPr/>
                </a:tc>
                <a:tc>
                  <a:txBody>
                    <a:bodyPr/>
                    <a:lstStyle/>
                    <a:p>
                      <a:endParaRPr lang="en-US" sz="2400" dirty="0"/>
                    </a:p>
                  </a:txBody>
                  <a:tcPr/>
                </a:tc>
                <a:extLst>
                  <a:ext uri="{0D108BD9-81ED-4DB2-BD59-A6C34878D82A}">
                    <a16:rowId xmlns:a16="http://schemas.microsoft.com/office/drawing/2014/main" val="1874618609"/>
                  </a:ext>
                </a:extLst>
              </a:tr>
              <a:tr h="370840">
                <a:tc>
                  <a:txBody>
                    <a:bodyPr/>
                    <a:lstStyle/>
                    <a:p>
                      <a:endParaRPr lang="en-US" sz="2000" dirty="0"/>
                    </a:p>
                  </a:txBody>
                  <a:tcPr/>
                </a:tc>
                <a:tc>
                  <a:txBody>
                    <a:bodyPr/>
                    <a:lstStyle/>
                    <a:p>
                      <a:endParaRPr lang="en-US" sz="2400" dirty="0"/>
                    </a:p>
                  </a:txBody>
                  <a:tcPr/>
                </a:tc>
                <a:extLst>
                  <a:ext uri="{0D108BD9-81ED-4DB2-BD59-A6C34878D82A}">
                    <a16:rowId xmlns:a16="http://schemas.microsoft.com/office/drawing/2014/main" val="3324441463"/>
                  </a:ext>
                </a:extLst>
              </a:tr>
              <a:tr h="3749040">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715851190"/>
                  </a:ext>
                </a:extLst>
              </a:tr>
            </a:tbl>
          </a:graphicData>
        </a:graphic>
      </p:graphicFrame>
      <p:sp>
        <p:nvSpPr>
          <p:cNvPr id="3" name="Title 2"/>
          <p:cNvSpPr>
            <a:spLocks noGrp="1"/>
          </p:cNvSpPr>
          <p:nvPr>
            <p:ph type="title"/>
          </p:nvPr>
        </p:nvSpPr>
        <p:spPr>
          <a:xfrm>
            <a:off x="0" y="0"/>
            <a:ext cx="10515600" cy="792163"/>
          </a:xfrm>
        </p:spPr>
        <p:txBody>
          <a:bodyPr anchor="t">
            <a:normAutofit/>
          </a:bodyPr>
          <a:lstStyle/>
          <a:p>
            <a:r>
              <a:rPr lang="en-US" dirty="0"/>
              <a:t>Form in Raga </a:t>
            </a:r>
            <a:r>
              <a:rPr lang="en-US" dirty="0" smtClean="0"/>
              <a:t>Performance</a:t>
            </a:r>
            <a:endParaRPr lang="en-US" dirty="0"/>
          </a:p>
        </p:txBody>
      </p:sp>
      <p:sp>
        <p:nvSpPr>
          <p:cNvPr id="5" name="TextBox 4"/>
          <p:cNvSpPr txBox="1"/>
          <p:nvPr/>
        </p:nvSpPr>
        <p:spPr>
          <a:xfrm>
            <a:off x="366713" y="1671698"/>
            <a:ext cx="56007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0000"/>
                </a:solidFill>
              </a:rPr>
              <a:t>Progressive introduction of raga’s tones, stylistic elements</a:t>
            </a:r>
          </a:p>
          <a:p>
            <a:pPr marL="285750" indent="-285750">
              <a:buFont typeface="Arial" panose="020B0604020202020204" pitchFamily="34" charset="0"/>
              <a:buChar char="•"/>
            </a:pPr>
            <a:r>
              <a:rPr lang="en-US" sz="2000" dirty="0">
                <a:solidFill>
                  <a:srgbClr val="FF0000"/>
                </a:solidFill>
              </a:rPr>
              <a:t>Gradual expansion of melodic range; suggestion of rhythm pulse toward end</a:t>
            </a:r>
          </a:p>
          <a:p>
            <a:pPr marL="285750" indent="-285750">
              <a:buFont typeface="Arial" panose="020B0604020202020204" pitchFamily="34" charset="0"/>
              <a:buChar char="•"/>
            </a:pPr>
            <a:r>
              <a:rPr lang="en-US" sz="2000" dirty="0">
                <a:solidFill>
                  <a:srgbClr val="FF0000"/>
                </a:solidFill>
              </a:rPr>
              <a:t>Improvised</a:t>
            </a:r>
          </a:p>
        </p:txBody>
      </p:sp>
      <p:sp>
        <p:nvSpPr>
          <p:cNvPr id="6" name="TextBox 5"/>
          <p:cNvSpPr txBox="1"/>
          <p:nvPr/>
        </p:nvSpPr>
        <p:spPr>
          <a:xfrm>
            <a:off x="6141244" y="1658139"/>
            <a:ext cx="5774531"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0000"/>
                </a:solidFill>
              </a:rPr>
              <a:t>Arrival of drumming and establishment of the tala announces </a:t>
            </a:r>
            <a:r>
              <a:rPr lang="en-US" sz="2000" dirty="0" smtClean="0">
                <a:solidFill>
                  <a:srgbClr val="FF0000"/>
                </a:solidFill>
              </a:rPr>
              <a:t>gat</a:t>
            </a:r>
          </a:p>
          <a:p>
            <a:pPr marL="285750" indent="-285750">
              <a:buFont typeface="Arial" panose="020B0604020202020204" pitchFamily="34" charset="0"/>
              <a:buChar char="•"/>
            </a:pPr>
            <a:r>
              <a:rPr lang="en-US" sz="2000" dirty="0">
                <a:solidFill>
                  <a:srgbClr val="FF0000"/>
                </a:solidFill>
              </a:rPr>
              <a:t>Progressive intensification through overall increase in tempo, complexity of cycles</a:t>
            </a:r>
          </a:p>
          <a:p>
            <a:pPr marL="285750" indent="-285750">
              <a:buFont typeface="Arial" panose="020B0604020202020204" pitchFamily="34" charset="0"/>
              <a:buChar char="•"/>
            </a:pPr>
            <a:r>
              <a:rPr lang="en-US" sz="2000" dirty="0">
                <a:solidFill>
                  <a:srgbClr val="FF0000"/>
                </a:solidFill>
              </a:rPr>
              <a:t>Growth of musical interaction between performers</a:t>
            </a:r>
          </a:p>
          <a:p>
            <a:pPr marL="285750" indent="-285750">
              <a:buFont typeface="Arial" panose="020B0604020202020204" pitchFamily="34" charset="0"/>
              <a:buChar char="•"/>
            </a:pPr>
            <a:r>
              <a:rPr lang="en-US" sz="2000" dirty="0">
                <a:solidFill>
                  <a:srgbClr val="FF0000"/>
                </a:solidFill>
              </a:rPr>
              <a:t>Alternation of composed and improvised section</a:t>
            </a:r>
          </a:p>
          <a:p>
            <a:pPr marL="285750" indent="-285750">
              <a:buFont typeface="Arial" panose="020B0604020202020204" pitchFamily="34" charset="0"/>
              <a:buChar char="•"/>
            </a:pPr>
            <a:r>
              <a:rPr lang="en-US" sz="2000" dirty="0">
                <a:solidFill>
                  <a:srgbClr val="FF0000"/>
                </a:solidFill>
              </a:rPr>
              <a:t>Performance builds to a climactic </a:t>
            </a:r>
            <a:r>
              <a:rPr lang="en-US" sz="2000" dirty="0" smtClean="0">
                <a:solidFill>
                  <a:srgbClr val="FF0000"/>
                </a:solidFill>
              </a:rPr>
              <a:t>finish</a:t>
            </a:r>
            <a:endParaRPr lang="en-US" dirty="0" smtClean="0"/>
          </a:p>
          <a:p>
            <a:pPr marL="285750" indent="-285750">
              <a:buFont typeface="Arial" panose="020B0604020202020204" pitchFamily="34" charset="0"/>
              <a:buChar char="•"/>
            </a:pPr>
            <a:r>
              <a:rPr lang="en-US" sz="2000" dirty="0" smtClean="0">
                <a:solidFill>
                  <a:srgbClr val="FF0000"/>
                </a:solidFill>
              </a:rPr>
              <a:t>Tihai: the repetition of a rhythmic pattern three times to mark the conclusion of a raga</a:t>
            </a:r>
            <a:endParaRPr lang="en-US" sz="2000" dirty="0">
              <a:solidFill>
                <a:srgbClr val="FF0000"/>
              </a:solidFill>
            </a:endParaRPr>
          </a:p>
        </p:txBody>
      </p:sp>
      <p:sp>
        <p:nvSpPr>
          <p:cNvPr id="7" name="TextBox 6"/>
          <p:cNvSpPr txBox="1"/>
          <p:nvPr/>
        </p:nvSpPr>
        <p:spPr>
          <a:xfrm>
            <a:off x="366713" y="1271588"/>
            <a:ext cx="1927131" cy="400110"/>
          </a:xfrm>
          <a:prstGeom prst="rect">
            <a:avLst/>
          </a:prstGeom>
          <a:noFill/>
        </p:spPr>
        <p:txBody>
          <a:bodyPr wrap="none" rtlCol="0">
            <a:spAutoFit/>
          </a:bodyPr>
          <a:lstStyle/>
          <a:p>
            <a:r>
              <a:rPr lang="en-US" sz="2000" dirty="0"/>
              <a:t>Slow, abstract</a:t>
            </a:r>
          </a:p>
        </p:txBody>
      </p:sp>
      <p:sp>
        <p:nvSpPr>
          <p:cNvPr id="8" name="TextBox 7"/>
          <p:cNvSpPr txBox="1"/>
          <p:nvPr/>
        </p:nvSpPr>
        <p:spPr>
          <a:xfrm>
            <a:off x="6141244" y="792163"/>
            <a:ext cx="646331" cy="400110"/>
          </a:xfrm>
          <a:prstGeom prst="rect">
            <a:avLst/>
          </a:prstGeom>
          <a:noFill/>
        </p:spPr>
        <p:txBody>
          <a:bodyPr wrap="none" rtlCol="0">
            <a:spAutoFit/>
          </a:bodyPr>
          <a:lstStyle/>
          <a:p>
            <a:r>
              <a:rPr lang="en-US" sz="2000" b="1" dirty="0">
                <a:solidFill>
                  <a:schemeClr val="bg1"/>
                </a:solidFill>
              </a:rPr>
              <a:t>Gat</a:t>
            </a:r>
            <a:endParaRPr lang="en-US" sz="2000" dirty="0">
              <a:solidFill>
                <a:schemeClr val="bg1"/>
              </a:solidFill>
            </a:endParaRPr>
          </a:p>
        </p:txBody>
      </p:sp>
      <p:sp>
        <p:nvSpPr>
          <p:cNvPr id="9" name="TextBox 8"/>
          <p:cNvSpPr txBox="1"/>
          <p:nvPr/>
        </p:nvSpPr>
        <p:spPr>
          <a:xfrm>
            <a:off x="6141244" y="1246218"/>
            <a:ext cx="1891865" cy="400110"/>
          </a:xfrm>
          <a:prstGeom prst="rect">
            <a:avLst/>
          </a:prstGeom>
          <a:noFill/>
        </p:spPr>
        <p:txBody>
          <a:bodyPr wrap="none" rtlCol="0">
            <a:spAutoFit/>
          </a:bodyPr>
          <a:lstStyle/>
          <a:p>
            <a:r>
              <a:rPr lang="en-US" sz="2000" dirty="0"/>
              <a:t>Fast, metered</a:t>
            </a:r>
          </a:p>
        </p:txBody>
      </p:sp>
    </p:spTree>
    <p:extLst>
      <p:ext uri="{BB962C8B-B14F-4D97-AF65-F5344CB8AC3E}">
        <p14:creationId xmlns:p14="http://schemas.microsoft.com/office/powerpoint/2010/main" val="7836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500" fill="hold"/>
                                        <p:tgtEl>
                                          <p:spTgt spid="7"/>
                                        </p:tgtEl>
                                        <p:attrNameLst>
                                          <p:attrName>ppt_w</p:attrName>
                                        </p:attrNameLst>
                                      </p:cBhvr>
                                      <p:tavLst>
                                        <p:tav tm="0">
                                          <p:val>
                                            <p:fltVal val="0"/>
                                          </p:val>
                                        </p:tav>
                                        <p:tav tm="100000">
                                          <p:val>
                                            <p:strVal val="#ppt_w"/>
                                          </p:val>
                                        </p:tav>
                                      </p:tavLst>
                                    </p:anim>
                                    <p:anim calcmode="lin" valueType="num">
                                      <p:cBhvr>
                                        <p:cTn id="15" dur="1500" fill="hold"/>
                                        <p:tgtEl>
                                          <p:spTgt spid="7"/>
                                        </p:tgtEl>
                                        <p:attrNameLst>
                                          <p:attrName>ppt_h</p:attrName>
                                        </p:attrNameLst>
                                      </p:cBhvr>
                                      <p:tavLst>
                                        <p:tav tm="0">
                                          <p:val>
                                            <p:fltVal val="0"/>
                                          </p:val>
                                        </p:tav>
                                        <p:tav tm="100000">
                                          <p:val>
                                            <p:strVal val="#ppt_h"/>
                                          </p:val>
                                        </p:tav>
                                      </p:tavLst>
                                    </p:anim>
                                    <p:animEffect transition="in" filter="fade">
                                      <p:cBhvr>
                                        <p:cTn id="16" dur="1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1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p:cTn id="28" dur="1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9" dur="1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0" dur="1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p:cTn id="35" dur="1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6" dur="1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7" dur="1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1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1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1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500" fill="hold"/>
                                        <p:tgtEl>
                                          <p:spTgt spid="9"/>
                                        </p:tgtEl>
                                        <p:attrNameLst>
                                          <p:attrName>ppt_w</p:attrName>
                                        </p:attrNameLst>
                                      </p:cBhvr>
                                      <p:tavLst>
                                        <p:tav tm="0">
                                          <p:val>
                                            <p:fltVal val="0"/>
                                          </p:val>
                                        </p:tav>
                                        <p:tav tm="100000">
                                          <p:val>
                                            <p:strVal val="#ppt_w"/>
                                          </p:val>
                                        </p:tav>
                                      </p:tavLst>
                                    </p:anim>
                                    <p:anim calcmode="lin" valueType="num">
                                      <p:cBhvr>
                                        <p:cTn id="50" dur="1500" fill="hold"/>
                                        <p:tgtEl>
                                          <p:spTgt spid="9"/>
                                        </p:tgtEl>
                                        <p:attrNameLst>
                                          <p:attrName>ppt_h</p:attrName>
                                        </p:attrNameLst>
                                      </p:cBhvr>
                                      <p:tavLst>
                                        <p:tav tm="0">
                                          <p:val>
                                            <p:fltVal val="0"/>
                                          </p:val>
                                        </p:tav>
                                        <p:tav tm="100000">
                                          <p:val>
                                            <p:strVal val="#ppt_h"/>
                                          </p:val>
                                        </p:tav>
                                      </p:tavLst>
                                    </p:anim>
                                    <p:animEffect transition="in" filter="fade">
                                      <p:cBhvr>
                                        <p:cTn id="51" dur="1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 calcmode="lin" valueType="num">
                                      <p:cBhvr>
                                        <p:cTn id="56" dur="1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7" dur="1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8" dur="1500"/>
                                        <p:tgtEl>
                                          <p:spTgt spid="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 calcmode="lin" valueType="num">
                                      <p:cBhvr>
                                        <p:cTn id="63" dur="1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64" dur="1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65" dur="1500"/>
                                        <p:tgtEl>
                                          <p:spTgt spid="6">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 calcmode="lin" valueType="num">
                                      <p:cBhvr>
                                        <p:cTn id="70" dur="1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71" dur="1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72" dur="1500"/>
                                        <p:tgtEl>
                                          <p:spTgt spid="6">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 calcmode="lin" valueType="num">
                                      <p:cBhvr>
                                        <p:cTn id="77" dur="1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78" dur="1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79" dur="1500"/>
                                        <p:tgtEl>
                                          <p:spTgt spid="6">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6">
                                            <p:txEl>
                                              <p:pRg st="4" end="4"/>
                                            </p:txEl>
                                          </p:spTgt>
                                        </p:tgtEl>
                                        <p:attrNameLst>
                                          <p:attrName>style.visibility</p:attrName>
                                        </p:attrNameLst>
                                      </p:cBhvr>
                                      <p:to>
                                        <p:strVal val="visible"/>
                                      </p:to>
                                    </p:set>
                                    <p:anim calcmode="lin" valueType="num">
                                      <p:cBhvr>
                                        <p:cTn id="84" dur="1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85" dur="1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86" dur="1500"/>
                                        <p:tgtEl>
                                          <p:spTgt spid="6">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
                                            <p:txEl>
                                              <p:pRg st="5" end="5"/>
                                            </p:txEl>
                                          </p:spTgt>
                                        </p:tgtEl>
                                        <p:attrNameLst>
                                          <p:attrName>style.visibility</p:attrName>
                                        </p:attrNameLst>
                                      </p:cBhvr>
                                      <p:to>
                                        <p:strVal val="visible"/>
                                      </p:to>
                                    </p:set>
                                    <p:anim calcmode="lin" valueType="num">
                                      <p:cBhvr>
                                        <p:cTn id="91" dur="1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92" dur="1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93" dur="1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Ravi Shankar</a:t>
            </a:r>
            <a:endParaRPr lang="en-US" dirty="0"/>
          </a:p>
        </p:txBody>
      </p:sp>
      <p:pic>
        <p:nvPicPr>
          <p:cNvPr id="1028" name="Picture 4" descr="Image result for ravi shankar 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8536" y="2389521"/>
            <a:ext cx="2667000" cy="232410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idx="1"/>
          </p:nvPr>
        </p:nvSpPr>
        <p:spPr>
          <a:xfrm>
            <a:off x="353761" y="1424571"/>
            <a:ext cx="9367755" cy="4575175"/>
          </a:xfrm>
        </p:spPr>
        <p:txBody>
          <a:bodyPr wrap="square"/>
          <a:lstStyle/>
          <a:p>
            <a:pPr lvl="0"/>
            <a:r>
              <a:rPr lang="en-US" dirty="0" smtClean="0"/>
              <a:t>Performer, Composer, Teacher</a:t>
            </a:r>
          </a:p>
          <a:p>
            <a:pPr lvl="0"/>
            <a:r>
              <a:rPr lang="en-US" dirty="0" smtClean="0"/>
              <a:t>His consistent mission? To demystify Indian music for an international public audience.</a:t>
            </a:r>
          </a:p>
          <a:p>
            <a:pPr lvl="0"/>
            <a:r>
              <a:rPr lang="en-US" dirty="0" smtClean="0"/>
              <a:t>Biographical Highlights</a:t>
            </a:r>
          </a:p>
          <a:p>
            <a:pPr lvl="1"/>
            <a:r>
              <a:rPr lang="en-US" dirty="0" smtClean="0"/>
              <a:t>Born in 1920 in Varanasi (aka Benares), India</a:t>
            </a:r>
          </a:p>
          <a:p>
            <a:pPr lvl="1"/>
            <a:r>
              <a:rPr lang="en-US" dirty="0" smtClean="0"/>
              <a:t>Born into the Brahmin (highest) caste</a:t>
            </a:r>
          </a:p>
          <a:p>
            <a:pPr lvl="1"/>
            <a:r>
              <a:rPr lang="en-US" dirty="0" smtClean="0"/>
              <a:t>Age 10: traveled with his brother’s dance troupe to Europe (based in Paris – resided there until 1938).  This experience gave Shankar both a deep understanding of Indian music as well as in-depth knowledge of Western music.</a:t>
            </a:r>
            <a:endParaRPr lang="en-US" dirty="0"/>
          </a:p>
        </p:txBody>
      </p:sp>
    </p:spTree>
    <p:extLst>
      <p:ext uri="{BB962C8B-B14F-4D97-AF65-F5344CB8AC3E}">
        <p14:creationId xmlns:p14="http://schemas.microsoft.com/office/powerpoint/2010/main" val="3432416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1000"/>
                                        <p:tgtEl>
                                          <p:spTgt spid="14">
                                            <p:txEl>
                                              <p:pRg st="3" end="3"/>
                                            </p:txEl>
                                          </p:spTgt>
                                        </p:tgtEl>
                                      </p:cBhvr>
                                    </p:animEffect>
                                    <p:anim calcmode="lin" valueType="num">
                                      <p:cBhvr>
                                        <p:cTn id="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4" end="4"/>
                                            </p:txEl>
                                          </p:spTgt>
                                        </p:tgtEl>
                                        <p:attrNameLst>
                                          <p:attrName>style.visibility</p:attrName>
                                        </p:attrNameLst>
                                      </p:cBhvr>
                                      <p:to>
                                        <p:strVal val="visible"/>
                                      </p:to>
                                    </p:set>
                                    <p:animEffect transition="in" filter="fade">
                                      <p:cBhvr>
                                        <p:cTn id="14" dur="1000"/>
                                        <p:tgtEl>
                                          <p:spTgt spid="14">
                                            <p:txEl>
                                              <p:pRg st="4" end="4"/>
                                            </p:txEl>
                                          </p:spTgt>
                                        </p:tgtEl>
                                      </p:cBhvr>
                                    </p:animEffect>
                                    <p:anim calcmode="lin" valueType="num">
                                      <p:cBhvr>
                                        <p:cTn id="15"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fade">
                                      <p:cBhvr>
                                        <p:cTn id="21" dur="1000"/>
                                        <p:tgtEl>
                                          <p:spTgt spid="14">
                                            <p:txEl>
                                              <p:pRg st="5" end="5"/>
                                            </p:txEl>
                                          </p:spTgt>
                                        </p:tgtEl>
                                      </p:cBhvr>
                                    </p:animEffect>
                                    <p:anim calcmode="lin" valueType="num">
                                      <p:cBhvr>
                                        <p:cTn id="22"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35982843"/>
              </p:ext>
            </p:extLst>
          </p:nvPr>
        </p:nvGraphicFramePr>
        <p:xfrm>
          <a:off x="401470" y="2009585"/>
          <a:ext cx="11444786" cy="3504755"/>
        </p:xfrm>
        <a:graphic>
          <a:graphicData uri="http://schemas.openxmlformats.org/drawingml/2006/table">
            <a:tbl>
              <a:tblPr firstRow="1" bandRow="1">
                <a:tableStyleId>{5C22544A-7EE6-4342-B048-85BDC9FD1C3A}</a:tableStyleId>
              </a:tblPr>
              <a:tblGrid>
                <a:gridCol w="1577455">
                  <a:extLst>
                    <a:ext uri="{9D8B030D-6E8A-4147-A177-3AD203B41FA5}">
                      <a16:colId xmlns:a16="http://schemas.microsoft.com/office/drawing/2014/main" val="1545806373"/>
                    </a:ext>
                  </a:extLst>
                </a:gridCol>
                <a:gridCol w="9867331">
                  <a:extLst>
                    <a:ext uri="{9D8B030D-6E8A-4147-A177-3AD203B41FA5}">
                      <a16:colId xmlns:a16="http://schemas.microsoft.com/office/drawing/2014/main" val="1084423725"/>
                    </a:ext>
                  </a:extLst>
                </a:gridCol>
              </a:tblGrid>
              <a:tr h="370840">
                <a:tc>
                  <a:txBody>
                    <a:bodyPr/>
                    <a:lstStyle/>
                    <a:p>
                      <a:r>
                        <a:rPr lang="en-US" sz="1800" b="1" kern="1200" dirty="0" smtClean="0">
                          <a:solidFill>
                            <a:schemeClr val="lt1"/>
                          </a:solidFill>
                          <a:effectLst/>
                          <a:latin typeface="+mn-lt"/>
                          <a:ea typeface="+mn-ea"/>
                          <a:cs typeface="+mn-cs"/>
                        </a:rPr>
                        <a:t>Section</a:t>
                      </a:r>
                      <a:endParaRPr lang="en-US" dirty="0"/>
                    </a:p>
                  </a:txBody>
                  <a:tcPr/>
                </a:tc>
                <a:tc>
                  <a:txBody>
                    <a:bodyPr/>
                    <a:lstStyle/>
                    <a:p>
                      <a:r>
                        <a:rPr lang="en-US" sz="1800" b="1" kern="1200" dirty="0" smtClean="0">
                          <a:solidFill>
                            <a:schemeClr val="lt1"/>
                          </a:solidFill>
                          <a:effectLst/>
                          <a:latin typeface="+mn-lt"/>
                          <a:ea typeface="+mn-ea"/>
                          <a:cs typeface="+mn-cs"/>
                        </a:rPr>
                        <a:t>Comments/Observations</a:t>
                      </a:r>
                      <a:endParaRPr lang="en-US" dirty="0"/>
                    </a:p>
                  </a:txBody>
                  <a:tcPr/>
                </a:tc>
                <a:extLst>
                  <a:ext uri="{0D108BD9-81ED-4DB2-BD59-A6C34878D82A}">
                    <a16:rowId xmlns:a16="http://schemas.microsoft.com/office/drawing/2014/main" val="3600511157"/>
                  </a:ext>
                </a:extLst>
              </a:tr>
              <a:tr h="1177163">
                <a:tc>
                  <a:txBody>
                    <a:bodyPr/>
                    <a:lstStyle/>
                    <a:p>
                      <a:r>
                        <a:rPr lang="en-US" sz="1800" kern="1200" dirty="0" smtClean="0">
                          <a:solidFill>
                            <a:schemeClr val="dk1"/>
                          </a:solidFill>
                          <a:effectLst/>
                          <a:latin typeface="+mn-lt"/>
                          <a:ea typeface="+mn-ea"/>
                          <a:cs typeface="+mn-cs"/>
                        </a:rPr>
                        <a:t>Alap</a:t>
                      </a:r>
                    </a:p>
                    <a:p>
                      <a:r>
                        <a:rPr lang="en-US" sz="1800" kern="1200" dirty="0" smtClean="0">
                          <a:solidFill>
                            <a:schemeClr val="dk1"/>
                          </a:solidFill>
                          <a:effectLst/>
                          <a:latin typeface="+mn-lt"/>
                          <a:ea typeface="+mn-ea"/>
                          <a:cs typeface="+mn-cs"/>
                        </a:rPr>
                        <a:t>0:00—0:47</a:t>
                      </a:r>
                      <a:endParaRPr lang="en-US" dirty="0"/>
                    </a:p>
                  </a:txBody>
                  <a:tcPr anchor="ctr"/>
                </a:tc>
                <a:tc>
                  <a:txBody>
                    <a:bodyPr/>
                    <a:lstStyle/>
                    <a:p>
                      <a:endParaRPr lang="en-US" dirty="0"/>
                    </a:p>
                  </a:txBody>
                  <a:tcPr/>
                </a:tc>
                <a:extLst>
                  <a:ext uri="{0D108BD9-81ED-4DB2-BD59-A6C34878D82A}">
                    <a16:rowId xmlns:a16="http://schemas.microsoft.com/office/drawing/2014/main" val="1431993524"/>
                  </a:ext>
                </a:extLst>
              </a:tr>
              <a:tr h="671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0:48—1:14</a:t>
                      </a:r>
                    </a:p>
                  </a:txBody>
                  <a:tcPr anchor="ctr"/>
                </a:tc>
                <a:tc>
                  <a:txBody>
                    <a:bodyPr/>
                    <a:lstStyle/>
                    <a:p>
                      <a:endParaRPr lang="en-US" dirty="0"/>
                    </a:p>
                  </a:txBody>
                  <a:tcPr/>
                </a:tc>
                <a:extLst>
                  <a:ext uri="{0D108BD9-81ED-4DB2-BD59-A6C34878D82A}">
                    <a16:rowId xmlns:a16="http://schemas.microsoft.com/office/drawing/2014/main" val="3753845408"/>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1:15—2:58</a:t>
                      </a:r>
                    </a:p>
                  </a:txBody>
                  <a:tcPr anchor="ctr"/>
                </a:tc>
                <a:tc>
                  <a:txBody>
                    <a:bodyPr/>
                    <a:lstStyle/>
                    <a:p>
                      <a:endParaRPr lang="en-US" dirty="0"/>
                    </a:p>
                  </a:txBody>
                  <a:tcPr/>
                </a:tc>
                <a:extLst>
                  <a:ext uri="{0D108BD9-81ED-4DB2-BD59-A6C34878D82A}">
                    <a16:rowId xmlns:a16="http://schemas.microsoft.com/office/drawing/2014/main" val="695526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2:59—3:08</a:t>
                      </a:r>
                    </a:p>
                  </a:txBody>
                  <a:tcPr anchor="ctr"/>
                </a:tc>
                <a:tc>
                  <a:txBody>
                    <a:bodyPr/>
                    <a:lstStyle/>
                    <a:p>
                      <a:endParaRPr lang="en-US" dirty="0"/>
                    </a:p>
                  </a:txBody>
                  <a:tcPr/>
                </a:tc>
                <a:extLst>
                  <a:ext uri="{0D108BD9-81ED-4DB2-BD59-A6C34878D82A}">
                    <a16:rowId xmlns:a16="http://schemas.microsoft.com/office/drawing/2014/main" val="4094717034"/>
                  </a:ext>
                </a:extLst>
              </a:tr>
            </a:tbl>
          </a:graphicData>
        </a:graphic>
      </p:graphicFrame>
      <p:sp>
        <p:nvSpPr>
          <p:cNvPr id="3" name="Title 2"/>
          <p:cNvSpPr>
            <a:spLocks noGrp="1"/>
          </p:cNvSpPr>
          <p:nvPr>
            <p:ph type="title"/>
          </p:nvPr>
        </p:nvSpPr>
        <p:spPr>
          <a:xfrm>
            <a:off x="0" y="0"/>
            <a:ext cx="10515600" cy="699400"/>
          </a:xfrm>
        </p:spPr>
        <p:txBody>
          <a:bodyPr anchor="t">
            <a:normAutofit/>
          </a:bodyPr>
          <a:lstStyle/>
          <a:p>
            <a:r>
              <a:rPr lang="en-US" sz="3600" b="1" i="1" dirty="0" smtClean="0"/>
              <a:t>Raga </a:t>
            </a:r>
            <a:r>
              <a:rPr lang="en-US" sz="3600" b="1" i="1" dirty="0"/>
              <a:t>Nat Bhairav</a:t>
            </a:r>
            <a:r>
              <a:rPr lang="en-US" sz="3600" dirty="0" smtClean="0"/>
              <a:t>, </a:t>
            </a:r>
            <a:r>
              <a:rPr lang="en-US" sz="3600" dirty="0"/>
              <a:t>Vishwa Mohan Bhatt</a:t>
            </a:r>
          </a:p>
        </p:txBody>
      </p:sp>
      <p:sp>
        <p:nvSpPr>
          <p:cNvPr id="2" name="TextBox 1"/>
          <p:cNvSpPr txBox="1"/>
          <p:nvPr/>
        </p:nvSpPr>
        <p:spPr>
          <a:xfrm>
            <a:off x="401470" y="699400"/>
            <a:ext cx="11594912" cy="1200329"/>
          </a:xfrm>
          <a:prstGeom prst="rect">
            <a:avLst/>
          </a:prstGeom>
          <a:noFill/>
        </p:spPr>
        <p:txBody>
          <a:bodyPr wrap="square" rtlCol="0">
            <a:spAutoFit/>
          </a:bodyPr>
          <a:lstStyle/>
          <a:p>
            <a:r>
              <a:rPr lang="en-US" dirty="0" smtClean="0"/>
              <a:t>Bhatt is one of Ravi Shankar’s best-known disciples. He is a member of the Maihar Gharana, which was founded by Shankar’s mentor, Allaudin Khan. He won a Grammy for Best World Music Album in 1993 (</a:t>
            </a:r>
            <a:r>
              <a:rPr lang="en-US" i="1" dirty="0" smtClean="0"/>
              <a:t>A Meeting by the River</a:t>
            </a:r>
            <a:r>
              <a:rPr lang="en-US" dirty="0" smtClean="0"/>
              <a:t> with Ry Cooder).  He uses a modified Western guitar (3 melody strings, 4 drone strings, 12 sympathetic resonance strings) and plays it in a slide guitar style.</a:t>
            </a:r>
            <a:endParaRPr lang="en-US" dirty="0"/>
          </a:p>
        </p:txBody>
      </p:sp>
      <p:sp>
        <p:nvSpPr>
          <p:cNvPr id="5" name="TextBox 4"/>
          <p:cNvSpPr txBox="1"/>
          <p:nvPr/>
        </p:nvSpPr>
        <p:spPr>
          <a:xfrm>
            <a:off x="2047164" y="2374711"/>
            <a:ext cx="9799092" cy="1200329"/>
          </a:xfrm>
          <a:prstGeom prst="rect">
            <a:avLst/>
          </a:prstGeom>
          <a:noFill/>
        </p:spPr>
        <p:txBody>
          <a:bodyPr wrap="square" rtlCol="0">
            <a:spAutoFit/>
          </a:bodyPr>
          <a:lstStyle/>
          <a:p>
            <a:r>
              <a:rPr lang="en-US" dirty="0" smtClean="0">
                <a:solidFill>
                  <a:srgbClr val="FF0000"/>
                </a:solidFill>
              </a:rPr>
              <a:t>Drone introduced; sequence of 4 guitar notes – D (high), D (low), A, and D (high, again)</a:t>
            </a:r>
          </a:p>
          <a:p>
            <a:r>
              <a:rPr lang="en-US" dirty="0" smtClean="0">
                <a:solidFill>
                  <a:srgbClr val="FF0000"/>
                </a:solidFill>
              </a:rPr>
              <a:t>Opening section of alap melodic development from 0:06; descent through 1 octave of the raga “scale”, with each main pitch explored</a:t>
            </a:r>
            <a:endParaRPr lang="en-US" dirty="0">
              <a:solidFill>
                <a:srgbClr val="FF0000"/>
              </a:solidFill>
            </a:endParaRPr>
          </a:p>
        </p:txBody>
      </p:sp>
      <p:sp>
        <p:nvSpPr>
          <p:cNvPr id="6" name="TextBox 5"/>
          <p:cNvSpPr txBox="1"/>
          <p:nvPr/>
        </p:nvSpPr>
        <p:spPr>
          <a:xfrm>
            <a:off x="2047164" y="3575040"/>
            <a:ext cx="9799092" cy="646331"/>
          </a:xfrm>
          <a:prstGeom prst="rect">
            <a:avLst/>
          </a:prstGeom>
          <a:noFill/>
        </p:spPr>
        <p:txBody>
          <a:bodyPr wrap="square" rtlCol="0">
            <a:spAutoFit/>
          </a:bodyPr>
          <a:lstStyle/>
          <a:p>
            <a:r>
              <a:rPr lang="en-US" dirty="0" smtClean="0">
                <a:solidFill>
                  <a:srgbClr val="FF0000"/>
                </a:solidFill>
              </a:rPr>
              <a:t>Ascent back up through the octave to the starting pitch, with exploration of the ascending form of the raga</a:t>
            </a:r>
            <a:endParaRPr lang="en-US" dirty="0">
              <a:solidFill>
                <a:srgbClr val="FF0000"/>
              </a:solidFill>
            </a:endParaRPr>
          </a:p>
        </p:txBody>
      </p:sp>
      <p:sp>
        <p:nvSpPr>
          <p:cNvPr id="7" name="TextBox 6"/>
          <p:cNvSpPr txBox="1"/>
          <p:nvPr/>
        </p:nvSpPr>
        <p:spPr>
          <a:xfrm>
            <a:off x="2047164" y="4221371"/>
            <a:ext cx="9799092" cy="923330"/>
          </a:xfrm>
          <a:prstGeom prst="rect">
            <a:avLst/>
          </a:prstGeom>
          <a:noFill/>
        </p:spPr>
        <p:txBody>
          <a:bodyPr wrap="square" rtlCol="0">
            <a:spAutoFit/>
          </a:bodyPr>
          <a:lstStyle/>
          <a:p>
            <a:r>
              <a:rPr lang="en-US" dirty="0" smtClean="0">
                <a:solidFill>
                  <a:srgbClr val="FF0000"/>
                </a:solidFill>
              </a:rPr>
              <a:t>Bhatt continues to develop the raga in more elevated octave territory. Energy intensifies and rhythm becomes more active. At 2:46-2:58, there is a dramatic run up and down the raga scale</a:t>
            </a:r>
            <a:endParaRPr lang="en-US" dirty="0">
              <a:solidFill>
                <a:srgbClr val="FF0000"/>
              </a:solidFill>
            </a:endParaRPr>
          </a:p>
        </p:txBody>
      </p:sp>
      <p:sp>
        <p:nvSpPr>
          <p:cNvPr id="8" name="TextBox 7"/>
          <p:cNvSpPr txBox="1"/>
          <p:nvPr/>
        </p:nvSpPr>
        <p:spPr>
          <a:xfrm>
            <a:off x="2047164" y="5144701"/>
            <a:ext cx="9791463" cy="369332"/>
          </a:xfrm>
          <a:prstGeom prst="rect">
            <a:avLst/>
          </a:prstGeom>
          <a:noFill/>
        </p:spPr>
        <p:txBody>
          <a:bodyPr wrap="none" rtlCol="0">
            <a:spAutoFit/>
          </a:bodyPr>
          <a:lstStyle/>
          <a:p>
            <a:r>
              <a:rPr lang="en-US" dirty="0" smtClean="0">
                <a:solidFill>
                  <a:srgbClr val="FF0000"/>
                </a:solidFill>
              </a:rPr>
              <a:t>Steady rhythmic pulse emerges, bringing alap to conclusion and commencing the gat</a:t>
            </a:r>
            <a:endParaRPr lang="en-US" dirty="0">
              <a:solidFill>
                <a:srgbClr val="FF0000"/>
              </a:solidFill>
            </a:endParaRPr>
          </a:p>
        </p:txBody>
      </p:sp>
      <p:pic>
        <p:nvPicPr>
          <p:cNvPr id="9" name="12 Raga nat bhair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9063" y="5827763"/>
            <a:ext cx="609600" cy="609600"/>
          </a:xfrm>
          <a:prstGeom prst="rect">
            <a:avLst/>
          </a:prstGeom>
        </p:spPr>
      </p:pic>
    </p:spTree>
    <p:extLst>
      <p:ext uri="{BB962C8B-B14F-4D97-AF65-F5344CB8AC3E}">
        <p14:creationId xmlns:p14="http://schemas.microsoft.com/office/powerpoint/2010/main" val="107527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 presetClass="mediacall" presetSubtype="0" fill="hold" nodeType="withEffect">
                                  <p:stCondLst>
                                    <p:cond delay="0"/>
                                  </p:stCondLst>
                                  <p:childTnLst>
                                    <p:cmd type="call" cmd="playFrom(0.0)">
                                      <p:cBhvr>
                                        <p:cTn id="14" dur="444081" fill="hold"/>
                                        <p:tgtEl>
                                          <p:spTgt spid="9"/>
                                        </p:tgtEl>
                                      </p:cBhvr>
                                    </p:cmd>
                                  </p:childTnLst>
                                </p:cTn>
                              </p:par>
                              <p:par>
                                <p:cTn id="15" presetID="22" presetClass="entr" presetSubtype="4"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175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175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175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175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arn(inVertical)">
                                      <p:cBhvr>
                                        <p:cTn id="37" dur="1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680918494"/>
              </p:ext>
            </p:extLst>
          </p:nvPr>
        </p:nvGraphicFramePr>
        <p:xfrm>
          <a:off x="479732" y="842133"/>
          <a:ext cx="11497437" cy="3114040"/>
        </p:xfrm>
        <a:graphic>
          <a:graphicData uri="http://schemas.openxmlformats.org/drawingml/2006/table">
            <a:tbl>
              <a:tblPr firstRow="1" bandRow="1">
                <a:tableStyleId>{5C22544A-7EE6-4342-B048-85BDC9FD1C3A}</a:tableStyleId>
              </a:tblPr>
              <a:tblGrid>
                <a:gridCol w="1581912">
                  <a:extLst>
                    <a:ext uri="{9D8B030D-6E8A-4147-A177-3AD203B41FA5}">
                      <a16:colId xmlns:a16="http://schemas.microsoft.com/office/drawing/2014/main" val="791113864"/>
                    </a:ext>
                  </a:extLst>
                </a:gridCol>
                <a:gridCol w="9915525">
                  <a:extLst>
                    <a:ext uri="{9D8B030D-6E8A-4147-A177-3AD203B41FA5}">
                      <a16:colId xmlns:a16="http://schemas.microsoft.com/office/drawing/2014/main" val="4105980280"/>
                    </a:ext>
                  </a:extLst>
                </a:gridCol>
              </a:tblGrid>
              <a:tr h="370840">
                <a:tc>
                  <a:txBody>
                    <a:bodyPr/>
                    <a:lstStyle/>
                    <a:p>
                      <a:pPr marL="0" algn="l" rtl="0" eaLnBrk="1" fontAlgn="t" latinLnBrk="0" hangingPunct="1">
                        <a:spcBef>
                          <a:spcPts val="0"/>
                        </a:spcBef>
                        <a:spcAft>
                          <a:spcPts val="0"/>
                        </a:spcAft>
                      </a:pPr>
                      <a:r>
                        <a:rPr lang="en-US" sz="1800" b="1" i="0" u="none" strike="noStrike" kern="1200" dirty="0">
                          <a:solidFill>
                            <a:srgbClr val="FFFFFF"/>
                          </a:solidFill>
                          <a:effectLst/>
                          <a:latin typeface="Century Gothic" panose="020B0502020202020204" pitchFamily="34" charset="0"/>
                        </a:rPr>
                        <a:t>Section</a:t>
                      </a:r>
                      <a:endParaRPr lang="en-US" sz="1800" b="0" i="0" u="none" strike="noStrike" dirty="0">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800" b="1" i="0" u="none" strike="noStrike" kern="1200" dirty="0">
                          <a:solidFill>
                            <a:srgbClr val="FFFFFF"/>
                          </a:solidFill>
                          <a:effectLst/>
                          <a:latin typeface="Century Gothic" panose="020B0502020202020204" pitchFamily="34" charset="0"/>
                        </a:rPr>
                        <a:t>Comments/Observations</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val="3389624354"/>
                  </a:ext>
                </a:extLst>
              </a:tr>
              <a:tr h="2103120">
                <a:tc>
                  <a:txBody>
                    <a:bodyPr/>
                    <a:lstStyle/>
                    <a:p>
                      <a:pPr marL="0" algn="l" rtl="0" eaLnBrk="1" fontAlgn="ctr" latinLnBrk="0" hangingPunct="1">
                        <a:spcBef>
                          <a:spcPts val="0"/>
                        </a:spcBef>
                        <a:spcAft>
                          <a:spcPts val="0"/>
                        </a:spcAft>
                      </a:pPr>
                      <a:r>
                        <a:rPr lang="en-US" sz="1800" b="0" i="0" u="none" strike="noStrike" kern="1200" dirty="0">
                          <a:solidFill>
                            <a:srgbClr val="000000"/>
                          </a:solidFill>
                          <a:effectLst/>
                          <a:latin typeface="Century Gothic" panose="020B0502020202020204" pitchFamily="34" charset="0"/>
                        </a:rPr>
                        <a:t>Gat</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000000"/>
                          </a:solidFill>
                          <a:effectLst/>
                          <a:latin typeface="Century Gothic" panose="020B0502020202020204" pitchFamily="34" charset="0"/>
                        </a:rPr>
                        <a:t>3:09—end</a:t>
                      </a:r>
                      <a:endParaRPr lang="en-US" sz="1800" b="0" i="0" u="none" strike="noStrike" dirty="0">
                        <a:effectLst/>
                        <a:latin typeface="Arial" panose="020B0604020202020204" pitchFamily="34" charset="0"/>
                      </a:endParaRPr>
                    </a:p>
                  </a:txBody>
                  <a:tcPr anchor="ctr"/>
                </a:tc>
                <a:tc>
                  <a:txBody>
                    <a:bodyPr/>
                    <a:lstStyle/>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val="4200135751"/>
                  </a:ext>
                </a:extLst>
              </a:tr>
              <a:tr h="370840">
                <a:tc>
                  <a:txBody>
                    <a:bodyPr/>
                    <a:lstStyle/>
                    <a:p>
                      <a:pPr marL="0" algn="l" rtl="0" eaLnBrk="1" fontAlgn="ctr" latinLnBrk="0" hangingPunct="1">
                        <a:spcBef>
                          <a:spcPts val="0"/>
                        </a:spcBef>
                        <a:spcAft>
                          <a:spcPts val="0"/>
                        </a:spcAft>
                      </a:pPr>
                      <a:r>
                        <a:rPr lang="en-US" sz="1800" b="0" i="0" u="none" strike="noStrike" kern="1200" dirty="0">
                          <a:solidFill>
                            <a:srgbClr val="000000"/>
                          </a:solidFill>
                          <a:effectLst/>
                          <a:latin typeface="Century Gothic" panose="020B0502020202020204" pitchFamily="34" charset="0"/>
                        </a:rPr>
                        <a:t>Tihai</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000000"/>
                          </a:solidFill>
                          <a:effectLst/>
                          <a:latin typeface="Century Gothic" panose="020B0502020202020204" pitchFamily="34" charset="0"/>
                        </a:rPr>
                        <a:t>7:00—end</a:t>
                      </a:r>
                      <a:endParaRPr lang="en-US" sz="1800" b="0" i="0" u="none" strike="noStrike" dirty="0">
                        <a:effectLst/>
                        <a:latin typeface="Arial" panose="020B0604020202020204" pitchFamily="34" charset="0"/>
                      </a:endParaRPr>
                    </a:p>
                  </a:txBody>
                  <a:tcPr anchor="ctr"/>
                </a:tc>
                <a:tc>
                  <a:txBody>
                    <a:bodyPr/>
                    <a:lstStyle/>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val="2387287347"/>
                  </a:ext>
                </a:extLst>
              </a:tr>
            </a:tbl>
          </a:graphicData>
        </a:graphic>
      </p:graphicFrame>
      <p:sp>
        <p:nvSpPr>
          <p:cNvPr id="9" name="TextBox 8"/>
          <p:cNvSpPr txBox="1"/>
          <p:nvPr/>
        </p:nvSpPr>
        <p:spPr>
          <a:xfrm>
            <a:off x="2113270" y="1259646"/>
            <a:ext cx="9863899" cy="2031325"/>
          </a:xfrm>
          <a:prstGeom prst="rect">
            <a:avLst/>
          </a:prstGeom>
          <a:noFill/>
        </p:spPr>
        <p:txBody>
          <a:bodyPr wrap="square" rtlCol="0">
            <a:spAutoFit/>
          </a:bodyPr>
          <a:lstStyle/>
          <a:p>
            <a:r>
              <a:rPr lang="en-US" dirty="0" smtClean="0">
                <a:solidFill>
                  <a:srgbClr val="FF0000"/>
                </a:solidFill>
              </a:rPr>
              <a:t>Entrance of tabla announces the start of the gat section</a:t>
            </a:r>
          </a:p>
          <a:p>
            <a:r>
              <a:rPr lang="en-US" dirty="0" smtClean="0">
                <a:solidFill>
                  <a:srgbClr val="FF0000"/>
                </a:solidFill>
              </a:rPr>
              <a:t>Tintal is the tala (metrical cycle) used here</a:t>
            </a:r>
          </a:p>
          <a:p>
            <a:r>
              <a:rPr lang="en-US" dirty="0" smtClean="0">
                <a:solidFill>
                  <a:srgbClr val="FF0000"/>
                </a:solidFill>
              </a:rPr>
              <a:t>Raga grows throughout the gat; music moves through series of set compositions and improvised sections</a:t>
            </a:r>
          </a:p>
          <a:p>
            <a:r>
              <a:rPr lang="en-US" dirty="0" smtClean="0">
                <a:solidFill>
                  <a:srgbClr val="FF0000"/>
                </a:solidFill>
              </a:rPr>
              <a:t>Shorter passages give way to longer patterns and segments; complexity deepens</a:t>
            </a:r>
          </a:p>
          <a:p>
            <a:r>
              <a:rPr lang="en-US" dirty="0" smtClean="0">
                <a:solidFill>
                  <a:srgbClr val="FF0000"/>
                </a:solidFill>
              </a:rPr>
              <a:t>Interaction between musicians grows as well: guitar leads (3:49-4:05); different lines simultaneously (3:19-3:29, 5:11-5:36); tabla leads (5:36-5:43); tight unison (6:50-7:10)</a:t>
            </a:r>
            <a:endParaRPr lang="en-US" dirty="0">
              <a:solidFill>
                <a:srgbClr val="FF0000"/>
              </a:solidFill>
            </a:endParaRPr>
          </a:p>
        </p:txBody>
      </p:sp>
      <p:sp>
        <p:nvSpPr>
          <p:cNvPr id="10" name="TextBox 9"/>
          <p:cNvSpPr txBox="1"/>
          <p:nvPr/>
        </p:nvSpPr>
        <p:spPr>
          <a:xfrm>
            <a:off x="2113270" y="3438906"/>
            <a:ext cx="5466561" cy="369332"/>
          </a:xfrm>
          <a:prstGeom prst="rect">
            <a:avLst/>
          </a:prstGeom>
          <a:noFill/>
        </p:spPr>
        <p:txBody>
          <a:bodyPr wrap="none" rtlCol="0">
            <a:spAutoFit/>
          </a:bodyPr>
          <a:lstStyle/>
          <a:p>
            <a:r>
              <a:rPr lang="en-US" dirty="0" smtClean="0">
                <a:solidFill>
                  <a:srgbClr val="FF0000"/>
                </a:solidFill>
              </a:rPr>
              <a:t>Climactic ending with unison rhythmic passage</a:t>
            </a:r>
            <a:endParaRPr lang="en-US" dirty="0">
              <a:solidFill>
                <a:srgbClr val="FF0000"/>
              </a:solidFill>
            </a:endParaRPr>
          </a:p>
        </p:txBody>
      </p:sp>
    </p:spTree>
    <p:extLst>
      <p:ext uri="{BB962C8B-B14F-4D97-AF65-F5344CB8AC3E}">
        <p14:creationId xmlns:p14="http://schemas.microsoft.com/office/powerpoint/2010/main" val="111816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175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down)">
                                      <p:cBhvr>
                                        <p:cTn id="12" dur="175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down)">
                                      <p:cBhvr>
                                        <p:cTn id="17" dur="175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down)">
                                      <p:cBhvr>
                                        <p:cTn id="22" dur="175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6217" y="726143"/>
            <a:ext cx="11746707" cy="2431395"/>
          </a:xfrm>
        </p:spPr>
        <p:txBody>
          <a:bodyPr>
            <a:normAutofit/>
          </a:bodyPr>
          <a:lstStyle/>
          <a:p>
            <a:r>
              <a:rPr lang="en-US" sz="1800" dirty="0" smtClean="0"/>
              <a:t>Ravi Shankar resisted the notion that somehow jazz and raga were closely related but he did note that there are some similarities – emphasis on virtuosity and improvised solos</a:t>
            </a:r>
          </a:p>
          <a:p>
            <a:r>
              <a:rPr lang="en-US" sz="1800" dirty="0" smtClean="0"/>
              <a:t>Shankar also pointed out that in his experience jazz musicians were “quick to grasp the rhythmic subtleties of Indian music, in ways that (Western) pop and classical musicians were not.”</a:t>
            </a:r>
          </a:p>
          <a:p>
            <a:r>
              <a:rPr lang="en-US" sz="1800" dirty="0" smtClean="0"/>
              <a:t>John Coltrane spent time listening to and studying Indian music, especially Shankar’s work, in advance of recording </a:t>
            </a:r>
            <a:r>
              <a:rPr lang="en-US" sz="1800" i="1" dirty="0" smtClean="0"/>
              <a:t>India</a:t>
            </a:r>
            <a:r>
              <a:rPr lang="en-US" sz="1800" dirty="0" smtClean="0"/>
              <a:t> in 1961.</a:t>
            </a:r>
          </a:p>
          <a:p>
            <a:r>
              <a:rPr lang="en-US" sz="1800" dirty="0" smtClean="0"/>
              <a:t>Coltrane did study with Shankar briefly in the winter of 1964-65, but they were never able to record together before Coltrane’s death in 1967.</a:t>
            </a:r>
            <a:endParaRPr lang="en-US" sz="1800" dirty="0"/>
          </a:p>
        </p:txBody>
      </p:sp>
      <p:sp>
        <p:nvSpPr>
          <p:cNvPr id="3" name="Title 2"/>
          <p:cNvSpPr>
            <a:spLocks noGrp="1"/>
          </p:cNvSpPr>
          <p:nvPr>
            <p:ph type="title"/>
          </p:nvPr>
        </p:nvSpPr>
        <p:spPr>
          <a:xfrm>
            <a:off x="0" y="0"/>
            <a:ext cx="10515600" cy="794935"/>
          </a:xfrm>
        </p:spPr>
        <p:txBody>
          <a:bodyPr anchor="t"/>
          <a:lstStyle/>
          <a:p>
            <a:r>
              <a:rPr lang="en-US" dirty="0" smtClean="0"/>
              <a:t>John Coltrane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50945117"/>
              </p:ext>
            </p:extLst>
          </p:nvPr>
        </p:nvGraphicFramePr>
        <p:xfrm>
          <a:off x="1946273" y="3157538"/>
          <a:ext cx="8226428" cy="3337560"/>
        </p:xfrm>
        <a:graphic>
          <a:graphicData uri="http://schemas.openxmlformats.org/drawingml/2006/table">
            <a:tbl>
              <a:tblPr firstRow="1" bandRow="1">
                <a:tableStyleId>{5C22544A-7EE6-4342-B048-85BDC9FD1C3A}</a:tableStyleId>
              </a:tblPr>
              <a:tblGrid>
                <a:gridCol w="1382715">
                  <a:extLst>
                    <a:ext uri="{9D8B030D-6E8A-4147-A177-3AD203B41FA5}">
                      <a16:colId xmlns:a16="http://schemas.microsoft.com/office/drawing/2014/main" val="1559655767"/>
                    </a:ext>
                  </a:extLst>
                </a:gridCol>
                <a:gridCol w="6843713">
                  <a:extLst>
                    <a:ext uri="{9D8B030D-6E8A-4147-A177-3AD203B41FA5}">
                      <a16:colId xmlns:a16="http://schemas.microsoft.com/office/drawing/2014/main" val="2671279875"/>
                    </a:ext>
                  </a:extLst>
                </a:gridCol>
              </a:tblGrid>
              <a:tr h="370840">
                <a:tc>
                  <a:txBody>
                    <a:bodyPr/>
                    <a:lstStyle/>
                    <a:p>
                      <a:r>
                        <a:rPr lang="en-US" sz="1800" b="1" kern="1200" dirty="0" smtClean="0">
                          <a:solidFill>
                            <a:schemeClr val="lt1"/>
                          </a:solidFill>
                          <a:effectLst/>
                          <a:latin typeface="+mn-lt"/>
                          <a:ea typeface="+mn-ea"/>
                          <a:cs typeface="+mn-cs"/>
                        </a:rPr>
                        <a:t>Section</a:t>
                      </a:r>
                      <a:endParaRPr lang="en-US" dirty="0"/>
                    </a:p>
                  </a:txBody>
                  <a:tcPr/>
                </a:tc>
                <a:tc>
                  <a:txBody>
                    <a:bodyPr/>
                    <a:lstStyle/>
                    <a:p>
                      <a:r>
                        <a:rPr lang="en-US" sz="1800" b="1" kern="1200" dirty="0" smtClean="0">
                          <a:solidFill>
                            <a:schemeClr val="lt1"/>
                          </a:solidFill>
                          <a:effectLst/>
                          <a:latin typeface="+mn-lt"/>
                          <a:ea typeface="+mn-ea"/>
                          <a:cs typeface="+mn-cs"/>
                        </a:rPr>
                        <a:t>Comments/Observations</a:t>
                      </a:r>
                      <a:endParaRPr lang="en-US" dirty="0"/>
                    </a:p>
                  </a:txBody>
                  <a:tcPr/>
                </a:tc>
                <a:extLst>
                  <a:ext uri="{0D108BD9-81ED-4DB2-BD59-A6C34878D82A}">
                    <a16:rowId xmlns:a16="http://schemas.microsoft.com/office/drawing/2014/main" val="1462257778"/>
                  </a:ext>
                </a:extLst>
              </a:tr>
              <a:tr h="370840">
                <a:tc>
                  <a:txBody>
                    <a:bodyPr/>
                    <a:lstStyle/>
                    <a:p>
                      <a:r>
                        <a:rPr lang="en-US" sz="1800" kern="1200" dirty="0" smtClean="0">
                          <a:solidFill>
                            <a:schemeClr val="dk1"/>
                          </a:solidFill>
                          <a:effectLst/>
                          <a:latin typeface="+mn-lt"/>
                          <a:ea typeface="+mn-ea"/>
                          <a:cs typeface="+mn-cs"/>
                        </a:rPr>
                        <a:t>0:00 – 0:07</a:t>
                      </a:r>
                      <a:endParaRPr lang="en-US" dirty="0"/>
                    </a:p>
                  </a:txBody>
                  <a:tcPr/>
                </a:tc>
                <a:tc>
                  <a:txBody>
                    <a:bodyPr/>
                    <a:lstStyle/>
                    <a:p>
                      <a:endParaRPr lang="en-US" dirty="0"/>
                    </a:p>
                  </a:txBody>
                  <a:tcPr/>
                </a:tc>
                <a:extLst>
                  <a:ext uri="{0D108BD9-81ED-4DB2-BD59-A6C34878D82A}">
                    <a16:rowId xmlns:a16="http://schemas.microsoft.com/office/drawing/2014/main" val="768735697"/>
                  </a:ext>
                </a:extLst>
              </a:tr>
              <a:tr h="370840">
                <a:tc>
                  <a:txBody>
                    <a:bodyPr/>
                    <a:lstStyle/>
                    <a:p>
                      <a:r>
                        <a:rPr lang="en-US" sz="1800" kern="1200" dirty="0" smtClean="0">
                          <a:solidFill>
                            <a:schemeClr val="dk1"/>
                          </a:solidFill>
                          <a:effectLst/>
                          <a:latin typeface="+mn-lt"/>
                          <a:ea typeface="+mn-ea"/>
                          <a:cs typeface="+mn-cs"/>
                        </a:rPr>
                        <a:t>0:08 – 0:24</a:t>
                      </a:r>
                      <a:endParaRPr lang="en-US" dirty="0"/>
                    </a:p>
                  </a:txBody>
                  <a:tcPr/>
                </a:tc>
                <a:tc>
                  <a:txBody>
                    <a:bodyPr/>
                    <a:lstStyle/>
                    <a:p>
                      <a:endParaRPr lang="en-US" dirty="0"/>
                    </a:p>
                  </a:txBody>
                  <a:tcPr/>
                </a:tc>
                <a:extLst>
                  <a:ext uri="{0D108BD9-81ED-4DB2-BD59-A6C34878D82A}">
                    <a16:rowId xmlns:a16="http://schemas.microsoft.com/office/drawing/2014/main" val="3684487972"/>
                  </a:ext>
                </a:extLst>
              </a:tr>
              <a:tr h="370840">
                <a:tc>
                  <a:txBody>
                    <a:bodyPr/>
                    <a:lstStyle/>
                    <a:p>
                      <a:r>
                        <a:rPr lang="en-US" sz="1800" kern="1200" dirty="0" smtClean="0">
                          <a:solidFill>
                            <a:schemeClr val="dk1"/>
                          </a:solidFill>
                          <a:effectLst/>
                          <a:latin typeface="+mn-lt"/>
                          <a:ea typeface="+mn-ea"/>
                          <a:cs typeface="+mn-cs"/>
                        </a:rPr>
                        <a:t>0:25 – 0:44</a:t>
                      </a:r>
                      <a:endParaRPr lang="en-US" dirty="0"/>
                    </a:p>
                  </a:txBody>
                  <a:tcPr/>
                </a:tc>
                <a:tc>
                  <a:txBody>
                    <a:bodyPr/>
                    <a:lstStyle/>
                    <a:p>
                      <a:endParaRPr lang="en-US" dirty="0"/>
                    </a:p>
                  </a:txBody>
                  <a:tcPr/>
                </a:tc>
                <a:extLst>
                  <a:ext uri="{0D108BD9-81ED-4DB2-BD59-A6C34878D82A}">
                    <a16:rowId xmlns:a16="http://schemas.microsoft.com/office/drawing/2014/main" val="1259582583"/>
                  </a:ext>
                </a:extLst>
              </a:tr>
              <a:tr h="370840">
                <a:tc>
                  <a:txBody>
                    <a:bodyPr/>
                    <a:lstStyle/>
                    <a:p>
                      <a:r>
                        <a:rPr lang="en-US" sz="1800" kern="1200" dirty="0" smtClean="0">
                          <a:solidFill>
                            <a:schemeClr val="dk1"/>
                          </a:solidFill>
                          <a:effectLst/>
                          <a:latin typeface="+mn-lt"/>
                          <a:ea typeface="+mn-ea"/>
                          <a:cs typeface="+mn-cs"/>
                        </a:rPr>
                        <a:t>0:45 – 0:54</a:t>
                      </a:r>
                      <a:endParaRPr lang="en-US" dirty="0"/>
                    </a:p>
                  </a:txBody>
                  <a:tcPr/>
                </a:tc>
                <a:tc>
                  <a:txBody>
                    <a:bodyPr/>
                    <a:lstStyle/>
                    <a:p>
                      <a:endParaRPr lang="en-US" dirty="0"/>
                    </a:p>
                  </a:txBody>
                  <a:tcPr/>
                </a:tc>
                <a:extLst>
                  <a:ext uri="{0D108BD9-81ED-4DB2-BD59-A6C34878D82A}">
                    <a16:rowId xmlns:a16="http://schemas.microsoft.com/office/drawing/2014/main" val="2548392547"/>
                  </a:ext>
                </a:extLst>
              </a:tr>
              <a:tr h="370840">
                <a:tc>
                  <a:txBody>
                    <a:bodyPr/>
                    <a:lstStyle/>
                    <a:p>
                      <a:r>
                        <a:rPr lang="en-US" sz="1800" kern="1200" dirty="0" smtClean="0">
                          <a:solidFill>
                            <a:schemeClr val="dk1"/>
                          </a:solidFill>
                          <a:effectLst/>
                          <a:latin typeface="+mn-lt"/>
                          <a:ea typeface="+mn-ea"/>
                          <a:cs typeface="+mn-cs"/>
                        </a:rPr>
                        <a:t>0:54 – 1:22</a:t>
                      </a:r>
                      <a:endParaRPr lang="en-US" dirty="0"/>
                    </a:p>
                  </a:txBody>
                  <a:tcPr/>
                </a:tc>
                <a:tc>
                  <a:txBody>
                    <a:bodyPr/>
                    <a:lstStyle/>
                    <a:p>
                      <a:endParaRPr lang="en-US" dirty="0"/>
                    </a:p>
                  </a:txBody>
                  <a:tcPr/>
                </a:tc>
                <a:extLst>
                  <a:ext uri="{0D108BD9-81ED-4DB2-BD59-A6C34878D82A}">
                    <a16:rowId xmlns:a16="http://schemas.microsoft.com/office/drawing/2014/main" val="2973566815"/>
                  </a:ext>
                </a:extLst>
              </a:tr>
              <a:tr h="370840">
                <a:tc>
                  <a:txBody>
                    <a:bodyPr/>
                    <a:lstStyle/>
                    <a:p>
                      <a:r>
                        <a:rPr lang="en-US" sz="1800" kern="1200" dirty="0" smtClean="0">
                          <a:solidFill>
                            <a:schemeClr val="dk1"/>
                          </a:solidFill>
                          <a:effectLst/>
                          <a:latin typeface="+mn-lt"/>
                          <a:ea typeface="+mn-ea"/>
                          <a:cs typeface="+mn-cs"/>
                        </a:rPr>
                        <a:t>1:23 – 1:42</a:t>
                      </a:r>
                      <a:endParaRPr lang="en-US" dirty="0"/>
                    </a:p>
                  </a:txBody>
                  <a:tcPr/>
                </a:tc>
                <a:tc>
                  <a:txBody>
                    <a:bodyPr/>
                    <a:lstStyle/>
                    <a:p>
                      <a:endParaRPr lang="en-US" dirty="0"/>
                    </a:p>
                  </a:txBody>
                  <a:tcPr/>
                </a:tc>
                <a:extLst>
                  <a:ext uri="{0D108BD9-81ED-4DB2-BD59-A6C34878D82A}">
                    <a16:rowId xmlns:a16="http://schemas.microsoft.com/office/drawing/2014/main" val="2106087088"/>
                  </a:ext>
                </a:extLst>
              </a:tr>
              <a:tr h="370840">
                <a:tc>
                  <a:txBody>
                    <a:bodyPr/>
                    <a:lstStyle/>
                    <a:p>
                      <a:r>
                        <a:rPr lang="en-US" sz="1800" kern="1200" dirty="0" smtClean="0">
                          <a:solidFill>
                            <a:schemeClr val="dk1"/>
                          </a:solidFill>
                          <a:effectLst/>
                          <a:latin typeface="+mn-lt"/>
                          <a:ea typeface="+mn-ea"/>
                          <a:cs typeface="+mn-cs"/>
                        </a:rPr>
                        <a:t>1:43 – 1:57</a:t>
                      </a:r>
                      <a:endParaRPr lang="en-US" dirty="0"/>
                    </a:p>
                  </a:txBody>
                  <a:tcPr/>
                </a:tc>
                <a:tc>
                  <a:txBody>
                    <a:bodyPr/>
                    <a:lstStyle/>
                    <a:p>
                      <a:endParaRPr lang="en-US" dirty="0"/>
                    </a:p>
                  </a:txBody>
                  <a:tcPr/>
                </a:tc>
                <a:extLst>
                  <a:ext uri="{0D108BD9-81ED-4DB2-BD59-A6C34878D82A}">
                    <a16:rowId xmlns:a16="http://schemas.microsoft.com/office/drawing/2014/main" val="3171294683"/>
                  </a:ext>
                </a:extLst>
              </a:tr>
              <a:tr h="370840">
                <a:tc>
                  <a:txBody>
                    <a:bodyPr/>
                    <a:lstStyle/>
                    <a:p>
                      <a:r>
                        <a:rPr lang="en-US" sz="1800" kern="1200" dirty="0" smtClean="0">
                          <a:solidFill>
                            <a:schemeClr val="dk1"/>
                          </a:solidFill>
                          <a:effectLst/>
                          <a:latin typeface="+mn-lt"/>
                          <a:ea typeface="+mn-ea"/>
                          <a:cs typeface="+mn-cs"/>
                        </a:rPr>
                        <a:t>1:58 – end</a:t>
                      </a:r>
                      <a:endParaRPr lang="en-US" dirty="0"/>
                    </a:p>
                  </a:txBody>
                  <a:tcPr/>
                </a:tc>
                <a:tc>
                  <a:txBody>
                    <a:bodyPr/>
                    <a:lstStyle/>
                    <a:p>
                      <a:endParaRPr lang="en-US" dirty="0"/>
                    </a:p>
                  </a:txBody>
                  <a:tcPr/>
                </a:tc>
                <a:extLst>
                  <a:ext uri="{0D108BD9-81ED-4DB2-BD59-A6C34878D82A}">
                    <a16:rowId xmlns:a16="http://schemas.microsoft.com/office/drawing/2014/main" val="774668848"/>
                  </a:ext>
                </a:extLst>
              </a:tr>
            </a:tbl>
          </a:graphicData>
        </a:graphic>
      </p:graphicFrame>
      <p:sp>
        <p:nvSpPr>
          <p:cNvPr id="5" name="TextBox 4"/>
          <p:cNvSpPr txBox="1"/>
          <p:nvPr/>
        </p:nvSpPr>
        <p:spPr>
          <a:xfrm>
            <a:off x="3400425" y="3529013"/>
            <a:ext cx="6272871" cy="369332"/>
          </a:xfrm>
          <a:prstGeom prst="rect">
            <a:avLst/>
          </a:prstGeom>
          <a:noFill/>
        </p:spPr>
        <p:txBody>
          <a:bodyPr wrap="none" rtlCol="0">
            <a:spAutoFit/>
          </a:bodyPr>
          <a:lstStyle/>
          <a:p>
            <a:r>
              <a:rPr lang="en-US" dirty="0">
                <a:solidFill>
                  <a:srgbClr val="FF0000"/>
                </a:solidFill>
              </a:rPr>
              <a:t>rhythm section opens; drone-like sameness throughout</a:t>
            </a:r>
          </a:p>
        </p:txBody>
      </p:sp>
      <p:sp>
        <p:nvSpPr>
          <p:cNvPr id="6" name="TextBox 5"/>
          <p:cNvSpPr txBox="1"/>
          <p:nvPr/>
        </p:nvSpPr>
        <p:spPr>
          <a:xfrm>
            <a:off x="3400425" y="3883681"/>
            <a:ext cx="2207656" cy="369332"/>
          </a:xfrm>
          <a:prstGeom prst="rect">
            <a:avLst/>
          </a:prstGeom>
          <a:noFill/>
        </p:spPr>
        <p:txBody>
          <a:bodyPr wrap="none" rtlCol="0">
            <a:spAutoFit/>
          </a:bodyPr>
          <a:lstStyle/>
          <a:p>
            <a:r>
              <a:rPr lang="en-US" dirty="0">
                <a:solidFill>
                  <a:srgbClr val="FF0000"/>
                </a:solidFill>
              </a:rPr>
              <a:t>melodic fragment</a:t>
            </a:r>
          </a:p>
        </p:txBody>
      </p:sp>
      <p:sp>
        <p:nvSpPr>
          <p:cNvPr id="7" name="TextBox 6"/>
          <p:cNvSpPr txBox="1"/>
          <p:nvPr/>
        </p:nvSpPr>
        <p:spPr>
          <a:xfrm flipH="1">
            <a:off x="3400425" y="4238349"/>
            <a:ext cx="6043613" cy="369332"/>
          </a:xfrm>
          <a:prstGeom prst="rect">
            <a:avLst/>
          </a:prstGeom>
          <a:noFill/>
        </p:spPr>
        <p:txBody>
          <a:bodyPr wrap="square" rtlCol="0">
            <a:spAutoFit/>
          </a:bodyPr>
          <a:lstStyle/>
          <a:p>
            <a:r>
              <a:rPr lang="en-US" dirty="0">
                <a:solidFill>
                  <a:srgbClr val="FF0000"/>
                </a:solidFill>
              </a:rPr>
              <a:t>improvised passage, “sheets of sound”</a:t>
            </a:r>
          </a:p>
        </p:txBody>
      </p:sp>
      <p:sp>
        <p:nvSpPr>
          <p:cNvPr id="9" name="TextBox 8"/>
          <p:cNvSpPr txBox="1"/>
          <p:nvPr/>
        </p:nvSpPr>
        <p:spPr>
          <a:xfrm>
            <a:off x="3400425" y="4607681"/>
            <a:ext cx="3975768" cy="369332"/>
          </a:xfrm>
          <a:prstGeom prst="rect">
            <a:avLst/>
          </a:prstGeom>
          <a:noFill/>
        </p:spPr>
        <p:txBody>
          <a:bodyPr wrap="none" rtlCol="0">
            <a:spAutoFit/>
          </a:bodyPr>
          <a:lstStyle/>
          <a:p>
            <a:r>
              <a:rPr lang="en-US" dirty="0">
                <a:solidFill>
                  <a:srgbClr val="FF0000"/>
                </a:solidFill>
              </a:rPr>
              <a:t>melodic fragment; rhythm section</a:t>
            </a:r>
          </a:p>
        </p:txBody>
      </p:sp>
      <p:sp>
        <p:nvSpPr>
          <p:cNvPr id="10" name="TextBox 9"/>
          <p:cNvSpPr txBox="1"/>
          <p:nvPr/>
        </p:nvSpPr>
        <p:spPr>
          <a:xfrm>
            <a:off x="3400425" y="4977013"/>
            <a:ext cx="3256020" cy="369332"/>
          </a:xfrm>
          <a:prstGeom prst="rect">
            <a:avLst/>
          </a:prstGeom>
          <a:noFill/>
        </p:spPr>
        <p:txBody>
          <a:bodyPr wrap="none" rtlCol="0">
            <a:spAutoFit/>
          </a:bodyPr>
          <a:lstStyle/>
          <a:p>
            <a:r>
              <a:rPr lang="en-US" dirty="0">
                <a:solidFill>
                  <a:srgbClr val="FF0000"/>
                </a:solidFill>
              </a:rPr>
              <a:t>soprano sax &amp; clarinet duet</a:t>
            </a:r>
          </a:p>
        </p:txBody>
      </p:sp>
      <p:sp>
        <p:nvSpPr>
          <p:cNvPr id="11" name="TextBox 10"/>
          <p:cNvSpPr txBox="1"/>
          <p:nvPr/>
        </p:nvSpPr>
        <p:spPr>
          <a:xfrm>
            <a:off x="3400425" y="5346345"/>
            <a:ext cx="2308645" cy="369332"/>
          </a:xfrm>
          <a:prstGeom prst="rect">
            <a:avLst/>
          </a:prstGeom>
          <a:noFill/>
        </p:spPr>
        <p:txBody>
          <a:bodyPr wrap="none" rtlCol="0">
            <a:spAutoFit/>
          </a:bodyPr>
          <a:lstStyle/>
          <a:p>
            <a:r>
              <a:rPr lang="en-US" dirty="0">
                <a:solidFill>
                  <a:srgbClr val="FF0000"/>
                </a:solidFill>
              </a:rPr>
              <a:t>improvised melody</a:t>
            </a:r>
          </a:p>
        </p:txBody>
      </p:sp>
      <p:sp>
        <p:nvSpPr>
          <p:cNvPr id="12" name="TextBox 11"/>
          <p:cNvSpPr txBox="1"/>
          <p:nvPr/>
        </p:nvSpPr>
        <p:spPr>
          <a:xfrm>
            <a:off x="3400425" y="5715677"/>
            <a:ext cx="5338321" cy="369332"/>
          </a:xfrm>
          <a:prstGeom prst="rect">
            <a:avLst/>
          </a:prstGeom>
          <a:noFill/>
        </p:spPr>
        <p:txBody>
          <a:bodyPr wrap="none" rtlCol="0">
            <a:spAutoFit/>
          </a:bodyPr>
          <a:lstStyle/>
          <a:p>
            <a:r>
              <a:rPr lang="en-US" dirty="0">
                <a:solidFill>
                  <a:srgbClr val="FF0000"/>
                </a:solidFill>
              </a:rPr>
              <a:t>sax/clarinet duet; saxophone adds ornaments</a:t>
            </a:r>
          </a:p>
        </p:txBody>
      </p:sp>
      <p:sp>
        <p:nvSpPr>
          <p:cNvPr id="13" name="TextBox 12"/>
          <p:cNvSpPr txBox="1"/>
          <p:nvPr/>
        </p:nvSpPr>
        <p:spPr>
          <a:xfrm>
            <a:off x="3400425" y="6085009"/>
            <a:ext cx="2308645" cy="369332"/>
          </a:xfrm>
          <a:prstGeom prst="rect">
            <a:avLst/>
          </a:prstGeom>
          <a:noFill/>
        </p:spPr>
        <p:txBody>
          <a:bodyPr wrap="none" rtlCol="0">
            <a:spAutoFit/>
          </a:bodyPr>
          <a:lstStyle/>
          <a:p>
            <a:r>
              <a:rPr lang="en-US" dirty="0">
                <a:solidFill>
                  <a:srgbClr val="FF0000"/>
                </a:solidFill>
              </a:rPr>
              <a:t>improvised melody</a:t>
            </a:r>
          </a:p>
        </p:txBody>
      </p:sp>
      <p:pic>
        <p:nvPicPr>
          <p:cNvPr id="14" name="13 Ind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445" y="3408879"/>
            <a:ext cx="609600" cy="609600"/>
          </a:xfrm>
          <a:prstGeom prst="rect">
            <a:avLst/>
          </a:prstGeom>
        </p:spPr>
      </p:pic>
    </p:spTree>
    <p:extLst>
      <p:ext uri="{BB962C8B-B14F-4D97-AF65-F5344CB8AC3E}">
        <p14:creationId xmlns:p14="http://schemas.microsoft.com/office/powerpoint/2010/main" val="3241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131631" fill="hold"/>
                                        <p:tgtEl>
                                          <p:spTgt spid="14"/>
                                        </p:tgtEl>
                                      </p:cBhvr>
                                    </p:cmd>
                                  </p:childTnLst>
                                </p:cTn>
                              </p:par>
                              <p:par>
                                <p:cTn id="40" presetID="42"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ppt_x</p:attrName>
                                        </p:attrNameLst>
                                      </p:cBhvr>
                                      <p:tavLst>
                                        <p:tav tm="0">
                                          <p:val>
                                            <p:strVal val="#ppt_x"/>
                                          </p:val>
                                        </p:tav>
                                        <p:tav tm="100000">
                                          <p:val>
                                            <p:strVal val="#ppt_x"/>
                                          </p:val>
                                        </p:tav>
                                      </p:tavLst>
                                    </p:anim>
                                    <p:anim calcmode="lin" valueType="num">
                                      <p:cBhvr>
                                        <p:cTn id="9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4"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76387891"/>
              </p:ext>
            </p:extLst>
          </p:nvPr>
        </p:nvGraphicFramePr>
        <p:xfrm>
          <a:off x="392905" y="1785938"/>
          <a:ext cx="11349042" cy="4226560"/>
        </p:xfrm>
        <a:graphic>
          <a:graphicData uri="http://schemas.openxmlformats.org/drawingml/2006/table">
            <a:tbl>
              <a:tblPr firstRow="1" bandRow="1">
                <a:tableStyleId>{5C22544A-7EE6-4342-B048-85BDC9FD1C3A}</a:tableStyleId>
              </a:tblPr>
              <a:tblGrid>
                <a:gridCol w="1433513">
                  <a:extLst>
                    <a:ext uri="{9D8B030D-6E8A-4147-A177-3AD203B41FA5}">
                      <a16:colId xmlns:a16="http://schemas.microsoft.com/office/drawing/2014/main" val="3937321439"/>
                    </a:ext>
                  </a:extLst>
                </a:gridCol>
                <a:gridCol w="4202907">
                  <a:extLst>
                    <a:ext uri="{9D8B030D-6E8A-4147-A177-3AD203B41FA5}">
                      <a16:colId xmlns:a16="http://schemas.microsoft.com/office/drawing/2014/main" val="2255587140"/>
                    </a:ext>
                  </a:extLst>
                </a:gridCol>
                <a:gridCol w="5712622">
                  <a:extLst>
                    <a:ext uri="{9D8B030D-6E8A-4147-A177-3AD203B41FA5}">
                      <a16:colId xmlns:a16="http://schemas.microsoft.com/office/drawing/2014/main" val="1233155097"/>
                    </a:ext>
                  </a:extLst>
                </a:gridCol>
              </a:tblGrid>
              <a:tr h="370840">
                <a:tc>
                  <a:txBody>
                    <a:bodyPr/>
                    <a:lstStyle/>
                    <a:p>
                      <a:r>
                        <a:rPr lang="en-US" sz="1800" b="1" kern="1200" dirty="0" smtClean="0">
                          <a:solidFill>
                            <a:schemeClr val="lt1"/>
                          </a:solidFill>
                          <a:effectLst/>
                          <a:latin typeface="+mn-lt"/>
                          <a:ea typeface="+mn-ea"/>
                          <a:cs typeface="+mn-cs"/>
                        </a:rPr>
                        <a:t>Section</a:t>
                      </a:r>
                      <a:endParaRPr lang="en-US" dirty="0"/>
                    </a:p>
                  </a:txBody>
                  <a:tcPr/>
                </a:tc>
                <a:tc>
                  <a:txBody>
                    <a:bodyPr/>
                    <a:lstStyle/>
                    <a:p>
                      <a:r>
                        <a:rPr lang="en-US" sz="1800" b="1" kern="1200" dirty="0" smtClean="0">
                          <a:solidFill>
                            <a:schemeClr val="lt1"/>
                          </a:solidFill>
                          <a:effectLst/>
                          <a:latin typeface="+mn-lt"/>
                          <a:ea typeface="+mn-ea"/>
                          <a:cs typeface="+mn-cs"/>
                        </a:rPr>
                        <a:t>Brief Description</a:t>
                      </a:r>
                      <a:endParaRPr lang="en-US" dirty="0"/>
                    </a:p>
                  </a:txBody>
                  <a:tcPr/>
                </a:tc>
                <a:tc>
                  <a:txBody>
                    <a:bodyPr/>
                    <a:lstStyle/>
                    <a:p>
                      <a:r>
                        <a:rPr lang="en-US" sz="1800" b="1" kern="1200" dirty="0" smtClean="0">
                          <a:solidFill>
                            <a:schemeClr val="lt1"/>
                          </a:solidFill>
                          <a:effectLst/>
                          <a:latin typeface="+mn-lt"/>
                          <a:ea typeface="+mn-ea"/>
                          <a:cs typeface="+mn-cs"/>
                        </a:rPr>
                        <a:t>Comments/Observations</a:t>
                      </a:r>
                      <a:endParaRPr lang="en-US" dirty="0"/>
                    </a:p>
                  </a:txBody>
                  <a:tcPr/>
                </a:tc>
                <a:extLst>
                  <a:ext uri="{0D108BD9-81ED-4DB2-BD59-A6C34878D82A}">
                    <a16:rowId xmlns:a16="http://schemas.microsoft.com/office/drawing/2014/main" val="873271763"/>
                  </a:ext>
                </a:extLst>
              </a:tr>
              <a:tr h="1188720">
                <a:tc>
                  <a:txBody>
                    <a:bodyPr/>
                    <a:lstStyle/>
                    <a:p>
                      <a:r>
                        <a:rPr lang="en-US" sz="1800" kern="1200" dirty="0" smtClean="0">
                          <a:solidFill>
                            <a:schemeClr val="dk1"/>
                          </a:solidFill>
                          <a:effectLst/>
                          <a:latin typeface="+mn-lt"/>
                          <a:ea typeface="+mn-ea"/>
                          <a:cs typeface="+mn-cs"/>
                        </a:rPr>
                        <a:t>0:00-0:35</a:t>
                      </a:r>
                      <a:endParaRPr lang="en-US" dirty="0"/>
                    </a:p>
                  </a:txBody>
                  <a:tcPr anchor="ctr"/>
                </a:tc>
                <a:tc>
                  <a:txBody>
                    <a:bodyPr/>
                    <a:lstStyle/>
                    <a:p>
                      <a:r>
                        <a:rPr lang="en-US" sz="1800" kern="1200" dirty="0" smtClean="0">
                          <a:solidFill>
                            <a:schemeClr val="dk1"/>
                          </a:solidFill>
                          <a:effectLst/>
                          <a:latin typeface="+mn-lt"/>
                          <a:ea typeface="+mn-ea"/>
                          <a:cs typeface="+mn-cs"/>
                        </a:rPr>
                        <a:t>Similar to alap;</a:t>
                      </a:r>
                    </a:p>
                    <a:p>
                      <a:r>
                        <a:rPr lang="en-US" sz="1800" kern="1200" dirty="0" smtClean="0">
                          <a:solidFill>
                            <a:schemeClr val="dk1"/>
                          </a:solidFill>
                          <a:effectLst/>
                          <a:latin typeface="+mn-lt"/>
                          <a:ea typeface="+mn-ea"/>
                          <a:cs typeface="+mn-cs"/>
                        </a:rPr>
                        <a:t>sitar establishes raga-like opening</a:t>
                      </a:r>
                      <a:endParaRPr lang="en-US" dirty="0"/>
                    </a:p>
                  </a:txBody>
                  <a:tcPr anchor="ctr"/>
                </a:tc>
                <a:tc>
                  <a:txBody>
                    <a:bodyPr/>
                    <a:lstStyle/>
                    <a:p>
                      <a:endParaRPr lang="en-US" dirty="0"/>
                    </a:p>
                  </a:txBody>
                  <a:tcPr/>
                </a:tc>
                <a:extLst>
                  <a:ext uri="{0D108BD9-81ED-4DB2-BD59-A6C34878D82A}">
                    <a16:rowId xmlns:a16="http://schemas.microsoft.com/office/drawing/2014/main" val="209583309"/>
                  </a:ext>
                </a:extLst>
              </a:tr>
              <a:tr h="370840">
                <a:tc>
                  <a:txBody>
                    <a:bodyPr/>
                    <a:lstStyle/>
                    <a:p>
                      <a:r>
                        <a:rPr lang="en-US" sz="1800" kern="1200" dirty="0" smtClean="0">
                          <a:solidFill>
                            <a:schemeClr val="dk1"/>
                          </a:solidFill>
                          <a:effectLst/>
                          <a:latin typeface="+mn-lt"/>
                          <a:ea typeface="+mn-ea"/>
                          <a:cs typeface="+mn-cs"/>
                        </a:rPr>
                        <a:t>0:36-0:39</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Tabla enters to establish meter</a:t>
                      </a:r>
                    </a:p>
                  </a:txBody>
                  <a:tcPr anchor="ctr"/>
                </a:tc>
                <a:tc>
                  <a:txBody>
                    <a:bodyPr/>
                    <a:lstStyle/>
                    <a:p>
                      <a:endParaRPr lang="en-US" dirty="0"/>
                    </a:p>
                  </a:txBody>
                  <a:tcPr/>
                </a:tc>
                <a:extLst>
                  <a:ext uri="{0D108BD9-81ED-4DB2-BD59-A6C34878D82A}">
                    <a16:rowId xmlns:a16="http://schemas.microsoft.com/office/drawing/2014/main" val="3259029478"/>
                  </a:ext>
                </a:extLst>
              </a:tr>
              <a:tr h="370840">
                <a:tc>
                  <a:txBody>
                    <a:bodyPr/>
                    <a:lstStyle/>
                    <a:p>
                      <a:r>
                        <a:rPr lang="en-US" sz="1800" kern="1200" dirty="0" smtClean="0">
                          <a:solidFill>
                            <a:schemeClr val="dk1"/>
                          </a:solidFill>
                          <a:effectLst/>
                          <a:latin typeface="+mn-lt"/>
                          <a:ea typeface="+mn-ea"/>
                          <a:cs typeface="+mn-cs"/>
                        </a:rPr>
                        <a:t>0:40—1:35</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Interplay of voices and instruments</a:t>
                      </a:r>
                    </a:p>
                  </a:txBody>
                  <a:tcPr anchor="ctr"/>
                </a:tc>
                <a:tc>
                  <a:txBody>
                    <a:bodyPr/>
                    <a:lstStyle/>
                    <a:p>
                      <a:endParaRPr lang="en-US" dirty="0"/>
                    </a:p>
                  </a:txBody>
                  <a:tcPr/>
                </a:tc>
                <a:extLst>
                  <a:ext uri="{0D108BD9-81ED-4DB2-BD59-A6C34878D82A}">
                    <a16:rowId xmlns:a16="http://schemas.microsoft.com/office/drawing/2014/main" val="3658932020"/>
                  </a:ext>
                </a:extLst>
              </a:tr>
              <a:tr h="370840">
                <a:tc>
                  <a:txBody>
                    <a:bodyPr/>
                    <a:lstStyle/>
                    <a:p>
                      <a:r>
                        <a:rPr lang="en-US" sz="1800" kern="1200" dirty="0" smtClean="0">
                          <a:solidFill>
                            <a:schemeClr val="dk1"/>
                          </a:solidFill>
                          <a:effectLst/>
                          <a:latin typeface="+mn-lt"/>
                          <a:ea typeface="+mn-ea"/>
                          <a:cs typeface="+mn-cs"/>
                        </a:rPr>
                        <a:t>1:36—1:55</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Sitar improvised solo</a:t>
                      </a:r>
                    </a:p>
                  </a:txBody>
                  <a:tcPr anchor="ctr"/>
                </a:tc>
                <a:tc>
                  <a:txBody>
                    <a:bodyPr/>
                    <a:lstStyle/>
                    <a:p>
                      <a:endParaRPr lang="en-US" dirty="0"/>
                    </a:p>
                  </a:txBody>
                  <a:tcPr/>
                </a:tc>
                <a:extLst>
                  <a:ext uri="{0D108BD9-81ED-4DB2-BD59-A6C34878D82A}">
                    <a16:rowId xmlns:a16="http://schemas.microsoft.com/office/drawing/2014/main" val="2117281946"/>
                  </a:ext>
                </a:extLst>
              </a:tr>
              <a:tr h="370840">
                <a:tc>
                  <a:txBody>
                    <a:bodyPr/>
                    <a:lstStyle/>
                    <a:p>
                      <a:r>
                        <a:rPr lang="en-US" sz="1800" kern="1200" dirty="0" smtClean="0">
                          <a:solidFill>
                            <a:schemeClr val="dk1"/>
                          </a:solidFill>
                          <a:effectLst/>
                          <a:latin typeface="+mn-lt"/>
                          <a:ea typeface="+mn-ea"/>
                          <a:cs typeface="+mn-cs"/>
                        </a:rPr>
                        <a:t>1:56—2:31</a:t>
                      </a:r>
                      <a:endParaRPr lang="en-US" dirty="0"/>
                    </a:p>
                  </a:txBody>
                  <a:tcPr anchor="ctr"/>
                </a:tc>
                <a:tc>
                  <a:txBody>
                    <a:bodyPr/>
                    <a:lstStyle/>
                    <a:p>
                      <a:r>
                        <a:rPr lang="en-US" sz="1800" kern="1200" dirty="0" smtClean="0">
                          <a:solidFill>
                            <a:schemeClr val="dk1"/>
                          </a:solidFill>
                          <a:effectLst/>
                          <a:latin typeface="+mn-lt"/>
                          <a:ea typeface="+mn-ea"/>
                          <a:cs typeface="+mn-cs"/>
                        </a:rPr>
                        <a:t>Voices and instruments;</a:t>
                      </a:r>
                    </a:p>
                    <a:p>
                      <a:r>
                        <a:rPr lang="en-US" sz="1800" kern="1200" dirty="0" smtClean="0">
                          <a:solidFill>
                            <a:schemeClr val="dk1"/>
                          </a:solidFill>
                          <a:effectLst/>
                          <a:latin typeface="+mn-lt"/>
                          <a:ea typeface="+mn-ea"/>
                          <a:cs typeface="+mn-cs"/>
                        </a:rPr>
                        <a:t>Similar to 0:40—1:35</a:t>
                      </a:r>
                      <a:endParaRPr lang="en-US" dirty="0"/>
                    </a:p>
                  </a:txBody>
                  <a:tcPr anchor="ctr"/>
                </a:tc>
                <a:tc>
                  <a:txBody>
                    <a:bodyPr/>
                    <a:lstStyle/>
                    <a:p>
                      <a:endParaRPr lang="en-US" dirty="0"/>
                    </a:p>
                  </a:txBody>
                  <a:tcPr/>
                </a:tc>
                <a:extLst>
                  <a:ext uri="{0D108BD9-81ED-4DB2-BD59-A6C34878D82A}">
                    <a16:rowId xmlns:a16="http://schemas.microsoft.com/office/drawing/2014/main" val="3262722407"/>
                  </a:ext>
                </a:extLst>
              </a:tr>
              <a:tr h="914400">
                <a:tc>
                  <a:txBody>
                    <a:bodyPr/>
                    <a:lstStyle/>
                    <a:p>
                      <a:r>
                        <a:rPr lang="en-US" sz="1800" kern="1200" dirty="0" smtClean="0">
                          <a:solidFill>
                            <a:schemeClr val="dk1"/>
                          </a:solidFill>
                          <a:effectLst/>
                          <a:latin typeface="+mn-lt"/>
                          <a:ea typeface="+mn-ea"/>
                          <a:cs typeface="+mn-cs"/>
                        </a:rPr>
                        <a:t>2:32--end</a:t>
                      </a:r>
                      <a:endParaRPr lang="en-US" dirty="0"/>
                    </a:p>
                  </a:txBody>
                  <a:tcPr anchor="ctr"/>
                </a:tc>
                <a:tc>
                  <a:txBody>
                    <a:bodyPr/>
                    <a:lstStyle/>
                    <a:p>
                      <a:r>
                        <a:rPr lang="en-US" sz="1800" kern="1200" dirty="0" smtClean="0">
                          <a:solidFill>
                            <a:schemeClr val="dk1"/>
                          </a:solidFill>
                          <a:effectLst/>
                          <a:latin typeface="+mn-lt"/>
                          <a:ea typeface="+mn-ea"/>
                          <a:cs typeface="+mn-cs"/>
                        </a:rPr>
                        <a:t>Increased tempo;</a:t>
                      </a:r>
                    </a:p>
                    <a:p>
                      <a:r>
                        <a:rPr lang="en-US" sz="1800" kern="1200" dirty="0" smtClean="0">
                          <a:solidFill>
                            <a:schemeClr val="dk1"/>
                          </a:solidFill>
                          <a:effectLst/>
                          <a:latin typeface="+mn-lt"/>
                          <a:ea typeface="+mn-ea"/>
                          <a:cs typeface="+mn-cs"/>
                        </a:rPr>
                        <a:t>More complex sitar improvisations</a:t>
                      </a:r>
                      <a:endParaRPr lang="en-US" dirty="0"/>
                    </a:p>
                  </a:txBody>
                  <a:tcPr anchor="ctr"/>
                </a:tc>
                <a:tc>
                  <a:txBody>
                    <a:bodyPr/>
                    <a:lstStyle/>
                    <a:p>
                      <a:endParaRPr lang="en-US" dirty="0"/>
                    </a:p>
                  </a:txBody>
                  <a:tcPr/>
                </a:tc>
                <a:extLst>
                  <a:ext uri="{0D108BD9-81ED-4DB2-BD59-A6C34878D82A}">
                    <a16:rowId xmlns:a16="http://schemas.microsoft.com/office/drawing/2014/main" val="2866387543"/>
                  </a:ext>
                </a:extLst>
              </a:tr>
            </a:tbl>
          </a:graphicData>
        </a:graphic>
      </p:graphicFrame>
      <p:sp>
        <p:nvSpPr>
          <p:cNvPr id="3" name="Title 2"/>
          <p:cNvSpPr>
            <a:spLocks noGrp="1"/>
          </p:cNvSpPr>
          <p:nvPr>
            <p:ph type="title"/>
          </p:nvPr>
        </p:nvSpPr>
        <p:spPr>
          <a:xfrm>
            <a:off x="0" y="23932"/>
            <a:ext cx="12192000" cy="861894"/>
          </a:xfrm>
        </p:spPr>
        <p:txBody>
          <a:bodyPr anchor="t">
            <a:normAutofit/>
          </a:bodyPr>
          <a:lstStyle/>
          <a:p>
            <a:r>
              <a:rPr lang="en-US" dirty="0" smtClean="0"/>
              <a:t>George Harrison: a bridge to Western pop</a:t>
            </a:r>
            <a:endParaRPr lang="en-US" dirty="0"/>
          </a:p>
        </p:txBody>
      </p:sp>
      <p:sp>
        <p:nvSpPr>
          <p:cNvPr id="5" name="TextBox 4"/>
          <p:cNvSpPr txBox="1"/>
          <p:nvPr/>
        </p:nvSpPr>
        <p:spPr>
          <a:xfrm>
            <a:off x="6067426" y="2171699"/>
            <a:ext cx="5674521" cy="1200329"/>
          </a:xfrm>
          <a:prstGeom prst="rect">
            <a:avLst/>
          </a:prstGeom>
          <a:noFill/>
        </p:spPr>
        <p:txBody>
          <a:bodyPr wrap="square" rtlCol="0">
            <a:spAutoFit/>
          </a:bodyPr>
          <a:lstStyle/>
          <a:p>
            <a:r>
              <a:rPr lang="en-US" dirty="0" smtClean="0">
                <a:solidFill>
                  <a:srgbClr val="FF0000"/>
                </a:solidFill>
              </a:rPr>
              <a:t>Descending arpeggios</a:t>
            </a:r>
          </a:p>
          <a:p>
            <a:r>
              <a:rPr lang="en-US" dirty="0" smtClean="0">
                <a:solidFill>
                  <a:srgbClr val="FF0000"/>
                </a:solidFill>
              </a:rPr>
              <a:t>Melodic notes highlighted; their duration is not as long as in </a:t>
            </a:r>
            <a:r>
              <a:rPr lang="en-US" dirty="0" smtClean="0">
                <a:solidFill>
                  <a:srgbClr val="FF0000"/>
                </a:solidFill>
              </a:rPr>
              <a:t>traditional </a:t>
            </a:r>
            <a:r>
              <a:rPr lang="en-US" dirty="0" smtClean="0">
                <a:solidFill>
                  <a:srgbClr val="FF0000"/>
                </a:solidFill>
              </a:rPr>
              <a:t>Indian classical</a:t>
            </a:r>
          </a:p>
          <a:p>
            <a:r>
              <a:rPr lang="en-US" dirty="0" smtClean="0">
                <a:solidFill>
                  <a:srgbClr val="FF0000"/>
                </a:solidFill>
              </a:rPr>
              <a:t>Not much ornamentation</a:t>
            </a:r>
            <a:endParaRPr lang="en-US" dirty="0">
              <a:solidFill>
                <a:srgbClr val="FF0000"/>
              </a:solidFill>
            </a:endParaRPr>
          </a:p>
        </p:txBody>
      </p:sp>
      <p:sp>
        <p:nvSpPr>
          <p:cNvPr id="6" name="TextBox 5"/>
          <p:cNvSpPr txBox="1"/>
          <p:nvPr/>
        </p:nvSpPr>
        <p:spPr>
          <a:xfrm>
            <a:off x="6067426" y="3357919"/>
            <a:ext cx="4272323" cy="369332"/>
          </a:xfrm>
          <a:prstGeom prst="rect">
            <a:avLst/>
          </a:prstGeom>
          <a:noFill/>
        </p:spPr>
        <p:txBody>
          <a:bodyPr wrap="none" rtlCol="0">
            <a:spAutoFit/>
          </a:bodyPr>
          <a:lstStyle/>
          <a:p>
            <a:r>
              <a:rPr lang="en-US" dirty="0" smtClean="0">
                <a:solidFill>
                  <a:srgbClr val="FF0000"/>
                </a:solidFill>
              </a:rPr>
              <a:t>Rhythmic structure has Western basis</a:t>
            </a:r>
            <a:endParaRPr lang="en-US" dirty="0">
              <a:solidFill>
                <a:srgbClr val="FF0000"/>
              </a:solidFill>
            </a:endParaRPr>
          </a:p>
        </p:txBody>
      </p:sp>
      <p:sp>
        <p:nvSpPr>
          <p:cNvPr id="7" name="TextBox 6"/>
          <p:cNvSpPr txBox="1"/>
          <p:nvPr/>
        </p:nvSpPr>
        <p:spPr>
          <a:xfrm>
            <a:off x="6067426" y="3741360"/>
            <a:ext cx="4112023" cy="369332"/>
          </a:xfrm>
          <a:prstGeom prst="rect">
            <a:avLst/>
          </a:prstGeom>
          <a:noFill/>
        </p:spPr>
        <p:txBody>
          <a:bodyPr wrap="none" rtlCol="0">
            <a:spAutoFit/>
          </a:bodyPr>
          <a:lstStyle/>
          <a:p>
            <a:r>
              <a:rPr lang="en-US" dirty="0" smtClean="0">
                <a:solidFill>
                  <a:srgbClr val="FF0000"/>
                </a:solidFill>
              </a:rPr>
              <a:t>Vocal harmonies present (Western)</a:t>
            </a:r>
            <a:endParaRPr lang="en-US" dirty="0">
              <a:solidFill>
                <a:srgbClr val="FF0000"/>
              </a:solidFill>
            </a:endParaRPr>
          </a:p>
        </p:txBody>
      </p:sp>
      <p:sp>
        <p:nvSpPr>
          <p:cNvPr id="8" name="TextBox 7"/>
          <p:cNvSpPr txBox="1"/>
          <p:nvPr/>
        </p:nvSpPr>
        <p:spPr>
          <a:xfrm>
            <a:off x="6067426" y="4110692"/>
            <a:ext cx="4633000" cy="369332"/>
          </a:xfrm>
          <a:prstGeom prst="rect">
            <a:avLst/>
          </a:prstGeom>
          <a:noFill/>
        </p:spPr>
        <p:txBody>
          <a:bodyPr wrap="none" rtlCol="0">
            <a:spAutoFit/>
          </a:bodyPr>
          <a:lstStyle/>
          <a:p>
            <a:r>
              <a:rPr lang="en-US" dirty="0" smtClean="0">
                <a:solidFill>
                  <a:srgbClr val="FF0000"/>
                </a:solidFill>
              </a:rPr>
              <a:t>Not terribly complex (melody or rhythm)</a:t>
            </a:r>
            <a:endParaRPr lang="en-US" dirty="0">
              <a:solidFill>
                <a:srgbClr val="FF0000"/>
              </a:solidFill>
            </a:endParaRPr>
          </a:p>
        </p:txBody>
      </p:sp>
      <p:sp>
        <p:nvSpPr>
          <p:cNvPr id="9" name="TextBox 8"/>
          <p:cNvSpPr txBox="1"/>
          <p:nvPr/>
        </p:nvSpPr>
        <p:spPr>
          <a:xfrm>
            <a:off x="6067425" y="5103277"/>
            <a:ext cx="5674521" cy="923330"/>
          </a:xfrm>
          <a:prstGeom prst="rect">
            <a:avLst/>
          </a:prstGeom>
          <a:noFill/>
        </p:spPr>
        <p:txBody>
          <a:bodyPr wrap="square" rtlCol="0">
            <a:spAutoFit/>
          </a:bodyPr>
          <a:lstStyle/>
          <a:p>
            <a:r>
              <a:rPr lang="en-US" dirty="0" smtClean="0">
                <a:solidFill>
                  <a:srgbClr val="FF0000"/>
                </a:solidFill>
              </a:rPr>
              <a:t>Still relatively straightforward; demonstrates Harrison’s relative inexperience with the instrument</a:t>
            </a:r>
            <a:endParaRPr lang="en-US" dirty="0">
              <a:solidFill>
                <a:srgbClr val="FF0000"/>
              </a:solidFill>
            </a:endParaRPr>
          </a:p>
        </p:txBody>
      </p:sp>
      <p:sp>
        <p:nvSpPr>
          <p:cNvPr id="10" name="TextBox 9"/>
          <p:cNvSpPr txBox="1"/>
          <p:nvPr/>
        </p:nvSpPr>
        <p:spPr>
          <a:xfrm>
            <a:off x="442913" y="885826"/>
            <a:ext cx="5186035" cy="461665"/>
          </a:xfrm>
          <a:prstGeom prst="rect">
            <a:avLst/>
          </a:prstGeom>
          <a:noFill/>
        </p:spPr>
        <p:txBody>
          <a:bodyPr wrap="none" rtlCol="0">
            <a:spAutoFit/>
          </a:bodyPr>
          <a:lstStyle/>
          <a:p>
            <a:r>
              <a:rPr lang="en-US" sz="2400" i="1" dirty="0" smtClean="0"/>
              <a:t>Love You To, </a:t>
            </a:r>
            <a:r>
              <a:rPr lang="en-US" sz="2400" dirty="0" smtClean="0"/>
              <a:t>from </a:t>
            </a:r>
            <a:r>
              <a:rPr lang="en-US" sz="2400" u="sng" dirty="0" smtClean="0"/>
              <a:t>Revolver</a:t>
            </a:r>
            <a:r>
              <a:rPr lang="en-US" sz="2400" dirty="0" smtClean="0"/>
              <a:t> (1966)</a:t>
            </a:r>
            <a:endParaRPr lang="en-US" sz="2400" i="1" dirty="0"/>
          </a:p>
        </p:txBody>
      </p:sp>
      <p:pic>
        <p:nvPicPr>
          <p:cNvPr id="11" name="Love You T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7013" y="821115"/>
            <a:ext cx="609600" cy="609600"/>
          </a:xfrm>
          <a:prstGeom prst="rect">
            <a:avLst/>
          </a:prstGeom>
        </p:spPr>
      </p:pic>
    </p:spTree>
    <p:extLst>
      <p:ext uri="{BB962C8B-B14F-4D97-AF65-F5344CB8AC3E}">
        <p14:creationId xmlns:p14="http://schemas.microsoft.com/office/powerpoint/2010/main" val="40381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 presetClass="mediacall" presetSubtype="0" fill="hold" nodeType="withEffect">
                                  <p:stCondLst>
                                    <p:cond delay="0"/>
                                  </p:stCondLst>
                                  <p:childTnLst>
                                    <p:cmd type="call" cmd="playFrom(0.0)">
                                      <p:cBhvr>
                                        <p:cTn id="9" dur="181263"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9"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49599960"/>
              </p:ext>
            </p:extLst>
          </p:nvPr>
        </p:nvGraphicFramePr>
        <p:xfrm>
          <a:off x="442913" y="1282700"/>
          <a:ext cx="11487151" cy="4023360"/>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3090570905"/>
                    </a:ext>
                  </a:extLst>
                </a:gridCol>
                <a:gridCol w="9944101">
                  <a:extLst>
                    <a:ext uri="{9D8B030D-6E8A-4147-A177-3AD203B41FA5}">
                      <a16:colId xmlns:a16="http://schemas.microsoft.com/office/drawing/2014/main" val="24495436"/>
                    </a:ext>
                  </a:extLst>
                </a:gridCol>
              </a:tblGrid>
              <a:tr h="370840">
                <a:tc>
                  <a:txBody>
                    <a:bodyPr/>
                    <a:lstStyle/>
                    <a:p>
                      <a:r>
                        <a:rPr lang="en-US" sz="1800" b="1" kern="1200" dirty="0" smtClean="0">
                          <a:solidFill>
                            <a:schemeClr val="lt1"/>
                          </a:solidFill>
                          <a:effectLst/>
                          <a:latin typeface="+mn-lt"/>
                          <a:ea typeface="+mn-ea"/>
                          <a:cs typeface="+mn-cs"/>
                        </a:rPr>
                        <a:t>Section</a:t>
                      </a:r>
                      <a:endParaRPr lang="en-US" dirty="0"/>
                    </a:p>
                  </a:txBody>
                  <a:tcPr/>
                </a:tc>
                <a:tc>
                  <a:txBody>
                    <a:bodyPr/>
                    <a:lstStyle/>
                    <a:p>
                      <a:r>
                        <a:rPr lang="en-US" sz="1800" b="1" kern="1200" dirty="0" smtClean="0">
                          <a:solidFill>
                            <a:schemeClr val="lt1"/>
                          </a:solidFill>
                          <a:effectLst/>
                          <a:latin typeface="+mn-lt"/>
                          <a:ea typeface="+mn-ea"/>
                          <a:cs typeface="+mn-cs"/>
                        </a:rPr>
                        <a:t>Description</a:t>
                      </a:r>
                      <a:endParaRPr lang="en-US" dirty="0"/>
                    </a:p>
                  </a:txBody>
                  <a:tcPr/>
                </a:tc>
                <a:extLst>
                  <a:ext uri="{0D108BD9-81ED-4DB2-BD59-A6C34878D82A}">
                    <a16:rowId xmlns:a16="http://schemas.microsoft.com/office/drawing/2014/main" val="1268551415"/>
                  </a:ext>
                </a:extLst>
              </a:tr>
              <a:tr h="370840">
                <a:tc>
                  <a:txBody>
                    <a:bodyPr/>
                    <a:lstStyle/>
                    <a:p>
                      <a:r>
                        <a:rPr lang="en-US" dirty="0" smtClean="0"/>
                        <a:t>0:00-0:23</a:t>
                      </a:r>
                      <a:endParaRPr lang="en-US" dirty="0"/>
                    </a:p>
                  </a:txBody>
                  <a:tcPr anchor="ctr"/>
                </a:tc>
                <a:tc>
                  <a:txBody>
                    <a:bodyPr/>
                    <a:lstStyle/>
                    <a:p>
                      <a:r>
                        <a:rPr lang="en-US" dirty="0" smtClean="0"/>
                        <a:t> </a:t>
                      </a:r>
                      <a:endParaRPr lang="en-US" dirty="0"/>
                    </a:p>
                  </a:txBody>
                  <a:tcPr anchor="ctr"/>
                </a:tc>
                <a:extLst>
                  <a:ext uri="{0D108BD9-81ED-4DB2-BD59-A6C34878D82A}">
                    <a16:rowId xmlns:a16="http://schemas.microsoft.com/office/drawing/2014/main" val="2789248404"/>
                  </a:ext>
                </a:extLst>
              </a:tr>
              <a:tr h="370840">
                <a:tc>
                  <a:txBody>
                    <a:bodyPr/>
                    <a:lstStyle/>
                    <a:p>
                      <a:r>
                        <a:rPr lang="en-US" dirty="0" smtClean="0"/>
                        <a:t>0:24-1:12</a:t>
                      </a:r>
                      <a:endParaRPr lang="en-US" dirty="0"/>
                    </a:p>
                  </a:txBody>
                  <a:tcPr anchor="ctr"/>
                </a:tc>
                <a:tc>
                  <a:txBody>
                    <a:bodyPr/>
                    <a:lstStyle/>
                    <a:p>
                      <a:endParaRPr lang="en-US" dirty="0"/>
                    </a:p>
                  </a:txBody>
                  <a:tcPr anchor="ctr"/>
                </a:tc>
                <a:extLst>
                  <a:ext uri="{0D108BD9-81ED-4DB2-BD59-A6C34878D82A}">
                    <a16:rowId xmlns:a16="http://schemas.microsoft.com/office/drawing/2014/main" val="2623735052"/>
                  </a:ext>
                </a:extLst>
              </a:tr>
              <a:tr h="370840">
                <a:tc>
                  <a:txBody>
                    <a:bodyPr/>
                    <a:lstStyle/>
                    <a:p>
                      <a:r>
                        <a:rPr lang="en-US" dirty="0" smtClean="0"/>
                        <a:t>1:13</a:t>
                      </a:r>
                      <a:endParaRPr lang="en-US" dirty="0"/>
                    </a:p>
                  </a:txBody>
                  <a:tcPr anchor="ctr"/>
                </a:tc>
                <a:tc>
                  <a:txBody>
                    <a:bodyPr/>
                    <a:lstStyle/>
                    <a:p>
                      <a:endParaRPr lang="en-US" dirty="0"/>
                    </a:p>
                  </a:txBody>
                  <a:tcPr anchor="ctr"/>
                </a:tc>
                <a:extLst>
                  <a:ext uri="{0D108BD9-81ED-4DB2-BD59-A6C34878D82A}">
                    <a16:rowId xmlns:a16="http://schemas.microsoft.com/office/drawing/2014/main" val="2597468486"/>
                  </a:ext>
                </a:extLst>
              </a:tr>
              <a:tr h="685800">
                <a:tc>
                  <a:txBody>
                    <a:bodyPr/>
                    <a:lstStyle/>
                    <a:p>
                      <a:r>
                        <a:rPr lang="en-US" dirty="0" smtClean="0"/>
                        <a:t>1:16-1:57</a:t>
                      </a:r>
                      <a:endParaRPr lang="en-US" dirty="0"/>
                    </a:p>
                  </a:txBody>
                  <a:tcPr anchor="ctr"/>
                </a:tc>
                <a:tc>
                  <a:txBody>
                    <a:bodyPr/>
                    <a:lstStyle/>
                    <a:p>
                      <a:endParaRPr lang="en-US" dirty="0"/>
                    </a:p>
                  </a:txBody>
                  <a:tcPr anchor="ctr"/>
                </a:tc>
                <a:extLst>
                  <a:ext uri="{0D108BD9-81ED-4DB2-BD59-A6C34878D82A}">
                    <a16:rowId xmlns:a16="http://schemas.microsoft.com/office/drawing/2014/main" val="942243027"/>
                  </a:ext>
                </a:extLst>
              </a:tr>
              <a:tr h="370840">
                <a:tc>
                  <a:txBody>
                    <a:bodyPr/>
                    <a:lstStyle/>
                    <a:p>
                      <a:r>
                        <a:rPr lang="en-US" dirty="0" smtClean="0"/>
                        <a:t>1:58-2:23</a:t>
                      </a:r>
                      <a:endParaRPr lang="en-US" dirty="0"/>
                    </a:p>
                  </a:txBody>
                  <a:tcPr anchor="ctr"/>
                </a:tc>
                <a:tc>
                  <a:txBody>
                    <a:bodyPr/>
                    <a:lstStyle/>
                    <a:p>
                      <a:endParaRPr lang="en-US" dirty="0"/>
                    </a:p>
                  </a:txBody>
                  <a:tcPr anchor="ctr"/>
                </a:tc>
                <a:extLst>
                  <a:ext uri="{0D108BD9-81ED-4DB2-BD59-A6C34878D82A}">
                    <a16:rowId xmlns:a16="http://schemas.microsoft.com/office/drawing/2014/main" val="2298543820"/>
                  </a:ext>
                </a:extLst>
              </a:tr>
              <a:tr h="370840">
                <a:tc>
                  <a:txBody>
                    <a:bodyPr/>
                    <a:lstStyle/>
                    <a:p>
                      <a:r>
                        <a:rPr lang="en-US" dirty="0" smtClean="0"/>
                        <a:t>2:24-3:27</a:t>
                      </a:r>
                      <a:endParaRPr lang="en-US" dirty="0"/>
                    </a:p>
                  </a:txBody>
                  <a:tcPr anchor="ctr"/>
                </a:tc>
                <a:tc>
                  <a:txBody>
                    <a:bodyPr/>
                    <a:lstStyle/>
                    <a:p>
                      <a:endParaRPr lang="en-US" dirty="0"/>
                    </a:p>
                  </a:txBody>
                  <a:tcPr anchor="ctr"/>
                </a:tc>
                <a:extLst>
                  <a:ext uri="{0D108BD9-81ED-4DB2-BD59-A6C34878D82A}">
                    <a16:rowId xmlns:a16="http://schemas.microsoft.com/office/drawing/2014/main" val="3905617464"/>
                  </a:ext>
                </a:extLst>
              </a:tr>
              <a:tr h="370840">
                <a:tc>
                  <a:txBody>
                    <a:bodyPr/>
                    <a:lstStyle/>
                    <a:p>
                      <a:r>
                        <a:rPr lang="en-US" dirty="0" smtClean="0"/>
                        <a:t>3:28-3:41</a:t>
                      </a:r>
                      <a:endParaRPr lang="en-US" dirty="0"/>
                    </a:p>
                  </a:txBody>
                  <a:tcPr anchor="ctr"/>
                </a:tc>
                <a:tc>
                  <a:txBody>
                    <a:bodyPr/>
                    <a:lstStyle/>
                    <a:p>
                      <a:endParaRPr lang="en-US" dirty="0"/>
                    </a:p>
                  </a:txBody>
                  <a:tcPr anchor="ctr"/>
                </a:tc>
                <a:extLst>
                  <a:ext uri="{0D108BD9-81ED-4DB2-BD59-A6C34878D82A}">
                    <a16:rowId xmlns:a16="http://schemas.microsoft.com/office/drawing/2014/main" val="19833002"/>
                  </a:ext>
                </a:extLst>
              </a:tr>
              <a:tr h="370840">
                <a:tc>
                  <a:txBody>
                    <a:bodyPr/>
                    <a:lstStyle/>
                    <a:p>
                      <a:r>
                        <a:rPr lang="en-US" dirty="0" smtClean="0"/>
                        <a:t>3:42-4:33</a:t>
                      </a:r>
                      <a:endParaRPr lang="en-US" dirty="0"/>
                    </a:p>
                  </a:txBody>
                  <a:tcPr anchor="ctr"/>
                </a:tc>
                <a:tc>
                  <a:txBody>
                    <a:bodyPr/>
                    <a:lstStyle/>
                    <a:p>
                      <a:endParaRPr lang="en-US" dirty="0"/>
                    </a:p>
                  </a:txBody>
                  <a:tcPr anchor="ctr"/>
                </a:tc>
                <a:extLst>
                  <a:ext uri="{0D108BD9-81ED-4DB2-BD59-A6C34878D82A}">
                    <a16:rowId xmlns:a16="http://schemas.microsoft.com/office/drawing/2014/main" val="3303047744"/>
                  </a:ext>
                </a:extLst>
              </a:tr>
              <a:tr h="370840">
                <a:tc>
                  <a:txBody>
                    <a:bodyPr/>
                    <a:lstStyle/>
                    <a:p>
                      <a:r>
                        <a:rPr lang="en-US" dirty="0" smtClean="0"/>
                        <a:t>4:34 to end</a:t>
                      </a:r>
                      <a:endParaRPr lang="en-US" dirty="0"/>
                    </a:p>
                  </a:txBody>
                  <a:tcPr anchor="ctr"/>
                </a:tc>
                <a:tc>
                  <a:txBody>
                    <a:bodyPr/>
                    <a:lstStyle/>
                    <a:p>
                      <a:endParaRPr lang="en-US" dirty="0"/>
                    </a:p>
                  </a:txBody>
                  <a:tcPr anchor="ctr"/>
                </a:tc>
                <a:extLst>
                  <a:ext uri="{0D108BD9-81ED-4DB2-BD59-A6C34878D82A}">
                    <a16:rowId xmlns:a16="http://schemas.microsoft.com/office/drawing/2014/main" val="1186585755"/>
                  </a:ext>
                </a:extLst>
              </a:tr>
            </a:tbl>
          </a:graphicData>
        </a:graphic>
      </p:graphicFrame>
      <p:sp>
        <p:nvSpPr>
          <p:cNvPr id="4" name="TextBox 3"/>
          <p:cNvSpPr txBox="1"/>
          <p:nvPr/>
        </p:nvSpPr>
        <p:spPr>
          <a:xfrm>
            <a:off x="442913" y="471488"/>
            <a:ext cx="11322330" cy="461665"/>
          </a:xfrm>
          <a:prstGeom prst="rect">
            <a:avLst/>
          </a:prstGeom>
          <a:noFill/>
        </p:spPr>
        <p:txBody>
          <a:bodyPr wrap="none" rtlCol="0">
            <a:spAutoFit/>
          </a:bodyPr>
          <a:lstStyle/>
          <a:p>
            <a:r>
              <a:rPr lang="en-US" sz="2400" i="1" dirty="0" smtClean="0"/>
              <a:t>Within You, Without You, </a:t>
            </a:r>
            <a:r>
              <a:rPr lang="en-US" sz="2400" dirty="0" smtClean="0"/>
              <a:t>from </a:t>
            </a:r>
            <a:r>
              <a:rPr lang="en-US" sz="2400" u="sng" dirty="0" smtClean="0"/>
              <a:t>Sgt. Pepper’s Lonely Hearts Club Band </a:t>
            </a:r>
            <a:r>
              <a:rPr lang="en-US" sz="2400" dirty="0" smtClean="0"/>
              <a:t>(1967)</a:t>
            </a:r>
            <a:endParaRPr lang="en-US" sz="2400" i="1" dirty="0"/>
          </a:p>
        </p:txBody>
      </p:sp>
      <p:sp>
        <p:nvSpPr>
          <p:cNvPr id="6" name="TextBox 5"/>
          <p:cNvSpPr txBox="1"/>
          <p:nvPr/>
        </p:nvSpPr>
        <p:spPr>
          <a:xfrm>
            <a:off x="2071688" y="1685925"/>
            <a:ext cx="944489" cy="369332"/>
          </a:xfrm>
          <a:prstGeom prst="rect">
            <a:avLst/>
          </a:prstGeom>
          <a:noFill/>
        </p:spPr>
        <p:txBody>
          <a:bodyPr wrap="none" rtlCol="0">
            <a:spAutoFit/>
          </a:bodyPr>
          <a:lstStyle/>
          <a:p>
            <a:r>
              <a:rPr lang="en-US" dirty="0" smtClean="0"/>
              <a:t>“Alap”</a:t>
            </a:r>
            <a:endParaRPr lang="en-US" dirty="0"/>
          </a:p>
        </p:txBody>
      </p:sp>
      <p:sp>
        <p:nvSpPr>
          <p:cNvPr id="7" name="TextBox 6"/>
          <p:cNvSpPr txBox="1"/>
          <p:nvPr/>
        </p:nvSpPr>
        <p:spPr>
          <a:xfrm>
            <a:off x="3016177" y="1685925"/>
            <a:ext cx="2553904" cy="369332"/>
          </a:xfrm>
          <a:prstGeom prst="rect">
            <a:avLst/>
          </a:prstGeom>
          <a:noFill/>
        </p:spPr>
        <p:txBody>
          <a:bodyPr wrap="none" rtlCol="0">
            <a:spAutoFit/>
          </a:bodyPr>
          <a:lstStyle/>
          <a:p>
            <a:r>
              <a:rPr lang="en-US" dirty="0" smtClean="0"/>
              <a:t>Performed on dilruba</a:t>
            </a:r>
            <a:endParaRPr lang="en-US" dirty="0"/>
          </a:p>
        </p:txBody>
      </p:sp>
      <p:sp>
        <p:nvSpPr>
          <p:cNvPr id="8" name="TextBox 7"/>
          <p:cNvSpPr txBox="1"/>
          <p:nvPr/>
        </p:nvSpPr>
        <p:spPr>
          <a:xfrm>
            <a:off x="2071688" y="2055257"/>
            <a:ext cx="849913" cy="369332"/>
          </a:xfrm>
          <a:prstGeom prst="rect">
            <a:avLst/>
          </a:prstGeom>
          <a:noFill/>
        </p:spPr>
        <p:txBody>
          <a:bodyPr wrap="none" rtlCol="0">
            <a:spAutoFit/>
          </a:bodyPr>
          <a:lstStyle/>
          <a:p>
            <a:r>
              <a:rPr lang="en-US" dirty="0" smtClean="0"/>
              <a:t>“Gat”</a:t>
            </a:r>
            <a:endParaRPr lang="en-US" dirty="0"/>
          </a:p>
        </p:txBody>
      </p:sp>
      <p:sp>
        <p:nvSpPr>
          <p:cNvPr id="9" name="TextBox 8"/>
          <p:cNvSpPr txBox="1"/>
          <p:nvPr/>
        </p:nvSpPr>
        <p:spPr>
          <a:xfrm>
            <a:off x="3016177" y="2055257"/>
            <a:ext cx="8347157" cy="369332"/>
          </a:xfrm>
          <a:prstGeom prst="rect">
            <a:avLst/>
          </a:prstGeom>
          <a:noFill/>
        </p:spPr>
        <p:txBody>
          <a:bodyPr wrap="none" rtlCol="0">
            <a:spAutoFit/>
          </a:bodyPr>
          <a:lstStyle/>
          <a:p>
            <a:r>
              <a:rPr lang="en-US" dirty="0" smtClean="0"/>
              <a:t>Verse 1: Tala being used is tintal (16 beats); dilruba doubles the vocal line</a:t>
            </a:r>
            <a:endParaRPr lang="en-US" dirty="0"/>
          </a:p>
        </p:txBody>
      </p:sp>
      <p:sp>
        <p:nvSpPr>
          <p:cNvPr id="10" name="TextBox 9"/>
          <p:cNvSpPr txBox="1"/>
          <p:nvPr/>
        </p:nvSpPr>
        <p:spPr>
          <a:xfrm>
            <a:off x="2071688" y="2424589"/>
            <a:ext cx="2383986" cy="369332"/>
          </a:xfrm>
          <a:prstGeom prst="rect">
            <a:avLst/>
          </a:prstGeom>
          <a:noFill/>
        </p:spPr>
        <p:txBody>
          <a:bodyPr wrap="none" rtlCol="0">
            <a:spAutoFit/>
          </a:bodyPr>
          <a:lstStyle/>
          <a:p>
            <a:r>
              <a:rPr lang="en-US" dirty="0" smtClean="0"/>
              <a:t>Western string enter</a:t>
            </a:r>
            <a:endParaRPr lang="en-US" dirty="0"/>
          </a:p>
        </p:txBody>
      </p:sp>
      <p:sp>
        <p:nvSpPr>
          <p:cNvPr id="12" name="TextBox 11"/>
          <p:cNvSpPr txBox="1"/>
          <p:nvPr/>
        </p:nvSpPr>
        <p:spPr>
          <a:xfrm>
            <a:off x="2071688" y="2793921"/>
            <a:ext cx="9858376" cy="646331"/>
          </a:xfrm>
          <a:prstGeom prst="rect">
            <a:avLst/>
          </a:prstGeom>
          <a:noFill/>
        </p:spPr>
        <p:txBody>
          <a:bodyPr wrap="square" rtlCol="0">
            <a:spAutoFit/>
          </a:bodyPr>
          <a:lstStyle/>
          <a:p>
            <a:r>
              <a:rPr lang="en-US" dirty="0" smtClean="0"/>
              <a:t>Verse 2: Western strings – some are doubling vocal line in a simplified manner, others are droning</a:t>
            </a:r>
            <a:endParaRPr lang="en-US" dirty="0"/>
          </a:p>
        </p:txBody>
      </p:sp>
      <p:sp>
        <p:nvSpPr>
          <p:cNvPr id="13" name="TextBox 12"/>
          <p:cNvSpPr txBox="1"/>
          <p:nvPr/>
        </p:nvSpPr>
        <p:spPr>
          <a:xfrm>
            <a:off x="2071688" y="3440252"/>
            <a:ext cx="4931158" cy="369332"/>
          </a:xfrm>
          <a:prstGeom prst="rect">
            <a:avLst/>
          </a:prstGeom>
          <a:noFill/>
        </p:spPr>
        <p:txBody>
          <a:bodyPr wrap="none" rtlCol="0">
            <a:spAutoFit/>
          </a:bodyPr>
          <a:lstStyle/>
          <a:p>
            <a:r>
              <a:rPr lang="en-US" dirty="0" smtClean="0"/>
              <a:t>Start of chorus marked with a tabla flourish</a:t>
            </a:r>
            <a:endParaRPr lang="en-US" dirty="0"/>
          </a:p>
        </p:txBody>
      </p:sp>
      <p:sp>
        <p:nvSpPr>
          <p:cNvPr id="14" name="TextBox 13"/>
          <p:cNvSpPr txBox="1"/>
          <p:nvPr/>
        </p:nvSpPr>
        <p:spPr>
          <a:xfrm>
            <a:off x="2071688" y="3809584"/>
            <a:ext cx="9858376" cy="369332"/>
          </a:xfrm>
          <a:prstGeom prst="rect">
            <a:avLst/>
          </a:prstGeom>
          <a:noFill/>
        </p:spPr>
        <p:txBody>
          <a:bodyPr wrap="square" rtlCol="0">
            <a:spAutoFit/>
          </a:bodyPr>
          <a:lstStyle/>
          <a:p>
            <a:r>
              <a:rPr lang="en-US" dirty="0" smtClean="0"/>
              <a:t>Instrumental passage: tala switches to jhaptal (10 beats); Call and response throughout </a:t>
            </a:r>
            <a:endParaRPr lang="en-US" dirty="0"/>
          </a:p>
        </p:txBody>
      </p:sp>
      <p:sp>
        <p:nvSpPr>
          <p:cNvPr id="15" name="TextBox 14"/>
          <p:cNvSpPr txBox="1"/>
          <p:nvPr/>
        </p:nvSpPr>
        <p:spPr>
          <a:xfrm>
            <a:off x="2071688" y="4178916"/>
            <a:ext cx="2199641" cy="369332"/>
          </a:xfrm>
          <a:prstGeom prst="rect">
            <a:avLst/>
          </a:prstGeom>
          <a:noFill/>
        </p:spPr>
        <p:txBody>
          <a:bodyPr wrap="none" rtlCol="0">
            <a:spAutoFit/>
          </a:bodyPr>
          <a:lstStyle/>
          <a:p>
            <a:r>
              <a:rPr lang="en-US" dirty="0" smtClean="0"/>
              <a:t>Alap-like interlude</a:t>
            </a:r>
            <a:endParaRPr lang="en-US" dirty="0"/>
          </a:p>
        </p:txBody>
      </p:sp>
      <p:sp>
        <p:nvSpPr>
          <p:cNvPr id="16" name="TextBox 15"/>
          <p:cNvSpPr txBox="1"/>
          <p:nvPr/>
        </p:nvSpPr>
        <p:spPr>
          <a:xfrm>
            <a:off x="2071688" y="4548248"/>
            <a:ext cx="998991" cy="369332"/>
          </a:xfrm>
          <a:prstGeom prst="rect">
            <a:avLst/>
          </a:prstGeom>
          <a:noFill/>
        </p:spPr>
        <p:txBody>
          <a:bodyPr wrap="none" rtlCol="0">
            <a:spAutoFit/>
          </a:bodyPr>
          <a:lstStyle/>
          <a:p>
            <a:r>
              <a:rPr lang="en-US" dirty="0" smtClean="0"/>
              <a:t>Verse 3</a:t>
            </a:r>
            <a:endParaRPr lang="en-US" dirty="0"/>
          </a:p>
        </p:txBody>
      </p:sp>
      <p:sp>
        <p:nvSpPr>
          <p:cNvPr id="17" name="TextBox 16"/>
          <p:cNvSpPr txBox="1"/>
          <p:nvPr/>
        </p:nvSpPr>
        <p:spPr>
          <a:xfrm>
            <a:off x="2071688" y="4917580"/>
            <a:ext cx="963725" cy="369332"/>
          </a:xfrm>
          <a:prstGeom prst="rect">
            <a:avLst/>
          </a:prstGeom>
          <a:noFill/>
        </p:spPr>
        <p:txBody>
          <a:bodyPr wrap="none" rtlCol="0">
            <a:spAutoFit/>
          </a:bodyPr>
          <a:lstStyle/>
          <a:p>
            <a:r>
              <a:rPr lang="en-US" dirty="0" smtClean="0"/>
              <a:t>Chorus</a:t>
            </a:r>
            <a:endParaRPr lang="en-US" dirty="0"/>
          </a:p>
        </p:txBody>
      </p:sp>
      <p:pic>
        <p:nvPicPr>
          <p:cNvPr id="1026" name="Picture 2" descr="Image result for dilru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6475" y="4363581"/>
            <a:ext cx="2216150" cy="2327685"/>
          </a:xfrm>
          <a:prstGeom prst="rect">
            <a:avLst/>
          </a:prstGeom>
          <a:noFill/>
          <a:extLst>
            <a:ext uri="{909E8E84-426E-40DD-AFC4-6F175D3DCCD1}">
              <a14:hiddenFill xmlns:a14="http://schemas.microsoft.com/office/drawing/2010/main">
                <a:solidFill>
                  <a:srgbClr val="FFFFFF"/>
                </a:solidFill>
              </a14:hiddenFill>
            </a:ext>
          </a:extLst>
        </p:spPr>
      </p:pic>
      <p:pic>
        <p:nvPicPr>
          <p:cNvPr id="18" name="Within You Without 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3681" y="5564832"/>
            <a:ext cx="609600" cy="609600"/>
          </a:xfrm>
          <a:prstGeom prst="rect">
            <a:avLst/>
          </a:prstGeom>
        </p:spPr>
      </p:pic>
    </p:spTree>
    <p:extLst>
      <p:ext uri="{BB962C8B-B14F-4D97-AF65-F5344CB8AC3E}">
        <p14:creationId xmlns:p14="http://schemas.microsoft.com/office/powerpoint/2010/main" val="188615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mediacall" presetSubtype="0" fill="hold" nodeType="withEffect">
                                  <p:stCondLst>
                                    <p:cond delay="0"/>
                                  </p:stCondLst>
                                  <p:childTnLst>
                                    <p:cmd type="call" cmd="playFrom(0.0)">
                                      <p:cBhvr>
                                        <p:cTn id="9" dur="305162" fill="hold"/>
                                        <p:tgtEl>
                                          <p:spTgt spid="18"/>
                                        </p:tgtEl>
                                      </p:cBhvr>
                                    </p:cmd>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Effect transition="in" filter="fade">
                                      <p:cBhvr>
                                        <p:cTn id="64" dur="1000"/>
                                        <p:tgtEl>
                                          <p:spTgt spid="14">
                                            <p:txEl>
                                              <p:pRg st="0" end="0"/>
                                            </p:txEl>
                                          </p:spTgt>
                                        </p:tgtEl>
                                      </p:cBhvr>
                                    </p:animEffect>
                                    <p:anim calcmode="lin" valueType="num">
                                      <p:cBhvr>
                                        <p:cTn id="6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8" fill="hold" display="0">
                  <p:stCondLst>
                    <p:cond delay="indefinite"/>
                  </p:stCondLst>
                  <p:endCondLst>
                    <p:cond evt="onStopAudio" delay="0">
                      <p:tgtEl>
                        <p:sldTgt/>
                      </p:tgtEl>
                    </p:cond>
                  </p:endCondLst>
                </p:cTn>
                <p:tgtEl>
                  <p:spTgt spid="18"/>
                </p:tgtEl>
              </p:cMediaNode>
            </p:audio>
          </p:childTnLst>
        </p:cTn>
      </p:par>
    </p:tnLst>
    <p:bldLst>
      <p:bldP spid="6" grpId="0"/>
      <p:bldP spid="7" grpId="0"/>
      <p:bldP spid="8" grpId="0"/>
      <p:bldP spid="9" grpId="0"/>
      <p:bldP spid="10" grpId="0"/>
      <p:bldP spid="12" grpId="0"/>
      <p:bldP spid="13"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4337" y="791770"/>
            <a:ext cx="11444287" cy="3196396"/>
          </a:xfrm>
        </p:spPr>
        <p:txBody>
          <a:bodyPr/>
          <a:lstStyle/>
          <a:p>
            <a:pPr marL="0" indent="0">
              <a:buNone/>
            </a:pPr>
            <a:r>
              <a:rPr lang="en-US" i="1" dirty="0" smtClean="0"/>
              <a:t>Joy</a:t>
            </a:r>
            <a:r>
              <a:rPr lang="en-US" dirty="0" smtClean="0"/>
              <a:t>, performed by Shakti</a:t>
            </a:r>
          </a:p>
          <a:p>
            <a:r>
              <a:rPr lang="en-US" sz="2000" dirty="0" smtClean="0"/>
              <a:t>Led by British jazz guitarist John McLaughlin</a:t>
            </a:r>
          </a:p>
          <a:p>
            <a:r>
              <a:rPr lang="en-US" sz="2000" dirty="0" smtClean="0"/>
              <a:t>Musical influences include Western classical, Mississippi Delta blues, Spanish flamenco, jazz, rock</a:t>
            </a:r>
          </a:p>
          <a:p>
            <a:r>
              <a:rPr lang="en-US" sz="2000" dirty="0" smtClean="0"/>
              <a:t>Worked with jazz great Miles Davis, 1969-1971</a:t>
            </a:r>
          </a:p>
          <a:p>
            <a:r>
              <a:rPr lang="en-US" sz="2000" dirty="0" smtClean="0"/>
              <a:t>1971: formed Mahavishnu Orchestra, an influential jazz-rock fusion band that also showed strong Indian influences (tala-like rhythm cycles, raga-inspired scales</a:t>
            </a:r>
            <a:r>
              <a:rPr lang="en-US" sz="2000" dirty="0" smtClean="0"/>
              <a:t>)</a:t>
            </a:r>
          </a:p>
          <a:p>
            <a:r>
              <a:rPr lang="en-US" sz="2000" dirty="0" smtClean="0"/>
              <a:t>During this time, McLaughlin began lessons with Ravi Shankar, studied yoga and began a process that eventually led to him converting to Hinduism.</a:t>
            </a:r>
            <a:endParaRPr lang="en-US" sz="2000" dirty="0"/>
          </a:p>
        </p:txBody>
      </p:sp>
      <p:sp>
        <p:nvSpPr>
          <p:cNvPr id="3" name="Title 2"/>
          <p:cNvSpPr>
            <a:spLocks noGrp="1"/>
          </p:cNvSpPr>
          <p:nvPr>
            <p:ph type="title"/>
          </p:nvPr>
        </p:nvSpPr>
        <p:spPr>
          <a:xfrm>
            <a:off x="0" y="0"/>
            <a:ext cx="10515600" cy="904117"/>
          </a:xfrm>
        </p:spPr>
        <p:txBody>
          <a:bodyPr anchor="t"/>
          <a:lstStyle/>
          <a:p>
            <a:r>
              <a:rPr lang="en-US" dirty="0" smtClean="0"/>
              <a:t>Contemporary Indian Music</a:t>
            </a:r>
            <a:endParaRPr lang="en-US" dirty="0"/>
          </a:p>
        </p:txBody>
      </p:sp>
      <p:pic>
        <p:nvPicPr>
          <p:cNvPr id="1026" name="Picture 2" descr="Image result for john mclaughlin guita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899" y="3988166"/>
            <a:ext cx="3514725" cy="2558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4337" y="3881181"/>
            <a:ext cx="7929562" cy="2554545"/>
          </a:xfrm>
          <a:prstGeom prst="rect">
            <a:avLst/>
          </a:prstGeom>
          <a:noFill/>
        </p:spPr>
        <p:txBody>
          <a:bodyPr wrap="square" rtlCol="0">
            <a:spAutoFit/>
          </a:bodyPr>
          <a:lstStyle/>
          <a:p>
            <a:pPr marL="228600" indent="-228600">
              <a:buFont typeface="Arial" panose="020B0604020202020204" pitchFamily="34" charset="0"/>
              <a:buChar char="•"/>
            </a:pPr>
            <a:r>
              <a:rPr lang="en-US" sz="2000" dirty="0" smtClean="0"/>
              <a:t>All of this enabled McLaughlin to be immersed in the culture (unlike other Westerners), which transformed his music from a superficial to profound understanding of </a:t>
            </a:r>
            <a:r>
              <a:rPr lang="en-US" sz="2000" dirty="0"/>
              <a:t>I</a:t>
            </a:r>
            <a:r>
              <a:rPr lang="en-US" sz="2000" dirty="0" smtClean="0"/>
              <a:t>ndian musical art.</a:t>
            </a:r>
          </a:p>
          <a:p>
            <a:pPr marL="228600" indent="-228600">
              <a:buFont typeface="Arial" panose="020B0604020202020204" pitchFamily="34" charset="0"/>
              <a:buChar char="•"/>
            </a:pPr>
            <a:r>
              <a:rPr lang="en-US" sz="2000" dirty="0" smtClean="0"/>
              <a:t>1975: formed Shakti (Indian-jazz fusion). Except for McLaughlin, all players were Indian classical musicians. This group featured members of both Hindustani and Karnatak traditions. Essentially Shakti was a fusion group within a fusion group</a:t>
            </a:r>
            <a:endParaRPr lang="en-US" sz="2000" dirty="0"/>
          </a:p>
        </p:txBody>
      </p:sp>
    </p:spTree>
    <p:extLst>
      <p:ext uri="{BB962C8B-B14F-4D97-AF65-F5344CB8AC3E}">
        <p14:creationId xmlns:p14="http://schemas.microsoft.com/office/powerpoint/2010/main" val="42059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3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1000"/>
                                        <p:tgtEl>
                                          <p:spTgt spid="2">
                                            <p:txEl>
                                              <p:pRg st="5" end="5"/>
                                            </p:txEl>
                                          </p:spTgt>
                                        </p:tgtEl>
                                      </p:cBhvr>
                                    </p:animEffect>
                                    <p:anim calcmode="lin" valueType="num">
                                      <p:cBhvr>
                                        <p:cTn id="4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1000"/>
                                        <p:tgtEl>
                                          <p:spTgt spid="4">
                                            <p:txEl>
                                              <p:pRg st="0" end="0"/>
                                            </p:txEl>
                                          </p:spTgt>
                                        </p:tgtEl>
                                      </p:cBhvr>
                                    </p:animEffect>
                                    <p:anim calcmode="lin" valueType="num">
                                      <p:cBhvr>
                                        <p:cTn id="5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1000"/>
                                        <p:tgtEl>
                                          <p:spTgt spid="4">
                                            <p:txEl>
                                              <p:pRg st="1" end="1"/>
                                            </p:txEl>
                                          </p:spTgt>
                                        </p:tgtEl>
                                      </p:cBhvr>
                                    </p:animEffect>
                                    <p:anim calcmode="lin" valueType="num">
                                      <p:cBhvr>
                                        <p:cTn id="6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775" y="182563"/>
            <a:ext cx="11429999" cy="703262"/>
          </a:xfrm>
        </p:spPr>
        <p:txBody>
          <a:bodyPr>
            <a:normAutofit/>
          </a:bodyPr>
          <a:lstStyle/>
          <a:p>
            <a:r>
              <a:rPr lang="en-US" sz="2000" dirty="0" smtClean="0"/>
              <a:t>McLaughlin developed a special acoustic guitar that enabled him to approximate the microtonal pitches and timbral qualities of native Indian chordophones.</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1806442142"/>
              </p:ext>
            </p:extLst>
          </p:nvPr>
        </p:nvGraphicFramePr>
        <p:xfrm>
          <a:off x="485775" y="885825"/>
          <a:ext cx="11430000" cy="5491480"/>
        </p:xfrm>
        <a:graphic>
          <a:graphicData uri="http://schemas.openxmlformats.org/drawingml/2006/table">
            <a:tbl>
              <a:tblPr firstRow="1" bandRow="1">
                <a:tableStyleId>{5C22544A-7EE6-4342-B048-85BDC9FD1C3A}</a:tableStyleId>
              </a:tblPr>
              <a:tblGrid>
                <a:gridCol w="2443163">
                  <a:extLst>
                    <a:ext uri="{9D8B030D-6E8A-4147-A177-3AD203B41FA5}">
                      <a16:colId xmlns:a16="http://schemas.microsoft.com/office/drawing/2014/main" val="1209070880"/>
                    </a:ext>
                  </a:extLst>
                </a:gridCol>
                <a:gridCol w="8986837">
                  <a:extLst>
                    <a:ext uri="{9D8B030D-6E8A-4147-A177-3AD203B41FA5}">
                      <a16:colId xmlns:a16="http://schemas.microsoft.com/office/drawing/2014/main" val="146024269"/>
                    </a:ext>
                  </a:extLst>
                </a:gridCol>
              </a:tblGrid>
              <a:tr h="370840">
                <a:tc>
                  <a:txBody>
                    <a:bodyPr/>
                    <a:lstStyle/>
                    <a:p>
                      <a:r>
                        <a:rPr lang="en-US" sz="1800" b="1" kern="1200" dirty="0" smtClean="0">
                          <a:solidFill>
                            <a:schemeClr val="lt1"/>
                          </a:solidFill>
                          <a:effectLst/>
                          <a:latin typeface="+mn-lt"/>
                          <a:ea typeface="+mn-ea"/>
                          <a:cs typeface="+mn-cs"/>
                        </a:rPr>
                        <a:t>Section</a:t>
                      </a:r>
                      <a:endParaRPr lang="en-US" dirty="0"/>
                    </a:p>
                  </a:txBody>
                  <a:tcPr/>
                </a:tc>
                <a:tc>
                  <a:txBody>
                    <a:bodyPr/>
                    <a:lstStyle/>
                    <a:p>
                      <a:r>
                        <a:rPr lang="en-US" sz="1800" b="1" kern="1200" dirty="0" smtClean="0">
                          <a:solidFill>
                            <a:schemeClr val="lt1"/>
                          </a:solidFill>
                          <a:effectLst/>
                          <a:latin typeface="+mn-lt"/>
                          <a:ea typeface="+mn-ea"/>
                          <a:cs typeface="+mn-cs"/>
                        </a:rPr>
                        <a:t>Comments/Observations</a:t>
                      </a:r>
                      <a:endParaRPr lang="en-US" dirty="0"/>
                    </a:p>
                  </a:txBody>
                  <a:tcPr/>
                </a:tc>
                <a:extLst>
                  <a:ext uri="{0D108BD9-81ED-4DB2-BD59-A6C34878D82A}">
                    <a16:rowId xmlns:a16="http://schemas.microsoft.com/office/drawing/2014/main" val="3475493945"/>
                  </a:ext>
                </a:extLst>
              </a:tr>
              <a:tr h="640080">
                <a:tc>
                  <a:txBody>
                    <a:bodyPr/>
                    <a:lstStyle/>
                    <a:p>
                      <a:r>
                        <a:rPr lang="en-US" sz="1800" kern="1200" dirty="0" smtClean="0">
                          <a:solidFill>
                            <a:schemeClr val="dk1"/>
                          </a:solidFill>
                          <a:effectLst/>
                          <a:latin typeface="+mn-lt"/>
                          <a:ea typeface="+mn-ea"/>
                          <a:cs typeface="+mn-cs"/>
                        </a:rPr>
                        <a:t>A section</a:t>
                      </a:r>
                    </a:p>
                    <a:p>
                      <a:r>
                        <a:rPr lang="en-US" sz="1800" kern="1200" dirty="0" smtClean="0">
                          <a:solidFill>
                            <a:schemeClr val="dk1"/>
                          </a:solidFill>
                          <a:effectLst/>
                          <a:latin typeface="+mn-lt"/>
                          <a:ea typeface="+mn-ea"/>
                          <a:cs typeface="+mn-cs"/>
                        </a:rPr>
                        <a:t>0:00—0:12</a:t>
                      </a:r>
                    </a:p>
                  </a:txBody>
                  <a:tcPr anchor="ctr"/>
                </a:tc>
                <a:tc>
                  <a:txBody>
                    <a:bodyPr/>
                    <a:lstStyle/>
                    <a:p>
                      <a:endParaRPr lang="en-US" dirty="0"/>
                    </a:p>
                  </a:txBody>
                  <a:tcPr anchor="ctr"/>
                </a:tc>
                <a:extLst>
                  <a:ext uri="{0D108BD9-81ED-4DB2-BD59-A6C34878D82A}">
                    <a16:rowId xmlns:a16="http://schemas.microsoft.com/office/drawing/2014/main" val="986953763"/>
                  </a:ext>
                </a:extLst>
              </a:tr>
              <a:tr h="640080">
                <a:tc>
                  <a:txBody>
                    <a:bodyPr/>
                    <a:lstStyle/>
                    <a:p>
                      <a:r>
                        <a:rPr lang="en-US" sz="1800" kern="1200" dirty="0" smtClean="0">
                          <a:solidFill>
                            <a:schemeClr val="dk1"/>
                          </a:solidFill>
                          <a:effectLst/>
                          <a:latin typeface="+mn-lt"/>
                          <a:ea typeface="+mn-ea"/>
                          <a:cs typeface="+mn-cs"/>
                        </a:rPr>
                        <a:t>B section </a:t>
                      </a:r>
                    </a:p>
                    <a:p>
                      <a:r>
                        <a:rPr lang="en-US" sz="1800" kern="1200" dirty="0" smtClean="0">
                          <a:solidFill>
                            <a:schemeClr val="dk1"/>
                          </a:solidFill>
                          <a:effectLst/>
                          <a:latin typeface="+mn-lt"/>
                          <a:ea typeface="+mn-ea"/>
                          <a:cs typeface="+mn-cs"/>
                        </a:rPr>
                        <a:t>0:13—0:26</a:t>
                      </a:r>
                    </a:p>
                  </a:txBody>
                  <a:tcPr anchor="ctr"/>
                </a:tc>
                <a:tc>
                  <a:txBody>
                    <a:bodyPr/>
                    <a:lstStyle/>
                    <a:p>
                      <a:endParaRPr lang="en-US" dirty="0"/>
                    </a:p>
                  </a:txBody>
                  <a:tcPr anchor="ctr"/>
                </a:tc>
                <a:extLst>
                  <a:ext uri="{0D108BD9-81ED-4DB2-BD59-A6C34878D82A}">
                    <a16:rowId xmlns:a16="http://schemas.microsoft.com/office/drawing/2014/main" val="1208774226"/>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Guitar/violin melody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0:27—0:39</a:t>
                      </a:r>
                    </a:p>
                  </a:txBody>
                  <a:tcPr anchor="ctr"/>
                </a:tc>
                <a:tc>
                  <a:txBody>
                    <a:bodyPr/>
                    <a:lstStyle/>
                    <a:p>
                      <a:endParaRPr lang="en-US" dirty="0"/>
                    </a:p>
                  </a:txBody>
                  <a:tcPr anchor="ctr"/>
                </a:tc>
                <a:extLst>
                  <a:ext uri="{0D108BD9-81ED-4DB2-BD59-A6C34878D82A}">
                    <a16:rowId xmlns:a16="http://schemas.microsoft.com/office/drawing/2014/main" val="3463851161"/>
                  </a:ext>
                </a:extLst>
              </a:tr>
              <a:tr h="640080">
                <a:tc>
                  <a:txBody>
                    <a:bodyPr/>
                    <a:lstStyle/>
                    <a:p>
                      <a:r>
                        <a:rPr lang="en-US" sz="1800" kern="1200" dirty="0" smtClean="0">
                          <a:solidFill>
                            <a:schemeClr val="dk1"/>
                          </a:solidFill>
                          <a:effectLst/>
                          <a:latin typeface="+mn-lt"/>
                          <a:ea typeface="+mn-ea"/>
                          <a:cs typeface="+mn-cs"/>
                        </a:rPr>
                        <a:t>Violin melody</a:t>
                      </a:r>
                    </a:p>
                    <a:p>
                      <a:r>
                        <a:rPr lang="en-US" sz="1800" kern="1200" dirty="0" smtClean="0">
                          <a:solidFill>
                            <a:schemeClr val="dk1"/>
                          </a:solidFill>
                          <a:effectLst/>
                          <a:latin typeface="+mn-lt"/>
                          <a:ea typeface="+mn-ea"/>
                          <a:cs typeface="+mn-cs"/>
                        </a:rPr>
                        <a:t>0:40—1:02</a:t>
                      </a:r>
                    </a:p>
                  </a:txBody>
                  <a:tcPr anchor="ctr"/>
                </a:tc>
                <a:tc>
                  <a:txBody>
                    <a:bodyPr/>
                    <a:lstStyle/>
                    <a:p>
                      <a:endParaRPr lang="en-US" dirty="0"/>
                    </a:p>
                  </a:txBody>
                  <a:tcPr anchor="ctr"/>
                </a:tc>
                <a:extLst>
                  <a:ext uri="{0D108BD9-81ED-4DB2-BD59-A6C34878D82A}">
                    <a16:rowId xmlns:a16="http://schemas.microsoft.com/office/drawing/2014/main" val="1194582499"/>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1:03—1:38  </a:t>
                      </a:r>
                    </a:p>
                  </a:txBody>
                  <a:tcPr anchor="ctr"/>
                </a:tc>
                <a:tc>
                  <a:txBody>
                    <a:bodyPr/>
                    <a:lstStyle/>
                    <a:p>
                      <a:endParaRPr lang="en-US" dirty="0"/>
                    </a:p>
                  </a:txBody>
                  <a:tcPr anchor="ctr"/>
                </a:tc>
                <a:extLst>
                  <a:ext uri="{0D108BD9-81ED-4DB2-BD59-A6C34878D82A}">
                    <a16:rowId xmlns:a16="http://schemas.microsoft.com/office/drawing/2014/main" val="2358792455"/>
                  </a:ext>
                </a:extLst>
              </a:tr>
              <a:tr h="640080">
                <a:tc>
                  <a:txBody>
                    <a:bodyPr/>
                    <a:lstStyle/>
                    <a:p>
                      <a:r>
                        <a:rPr lang="en-US" sz="1800" kern="1200" dirty="0" smtClean="0">
                          <a:solidFill>
                            <a:schemeClr val="dk1"/>
                          </a:solidFill>
                          <a:effectLst/>
                          <a:latin typeface="+mn-lt"/>
                          <a:ea typeface="+mn-ea"/>
                          <a:cs typeface="+mn-cs"/>
                        </a:rPr>
                        <a:t>A section</a:t>
                      </a:r>
                    </a:p>
                    <a:p>
                      <a:r>
                        <a:rPr lang="en-US" sz="1800" kern="1200" dirty="0" smtClean="0">
                          <a:solidFill>
                            <a:schemeClr val="dk1"/>
                          </a:solidFill>
                          <a:effectLst/>
                          <a:latin typeface="+mn-lt"/>
                          <a:ea typeface="+mn-ea"/>
                          <a:cs typeface="+mn-cs"/>
                        </a:rPr>
                        <a:t>1:39—1:53</a:t>
                      </a:r>
                    </a:p>
                  </a:txBody>
                  <a:tcPr anchor="ctr"/>
                </a:tc>
                <a:tc>
                  <a:txBody>
                    <a:bodyPr/>
                    <a:lstStyle/>
                    <a:p>
                      <a:endParaRPr lang="en-US" dirty="0"/>
                    </a:p>
                  </a:txBody>
                  <a:tcPr anchor="ctr"/>
                </a:tc>
                <a:extLst>
                  <a:ext uri="{0D108BD9-81ED-4DB2-BD59-A6C34878D82A}">
                    <a16:rowId xmlns:a16="http://schemas.microsoft.com/office/drawing/2014/main" val="57111685"/>
                  </a:ext>
                </a:extLst>
              </a:tr>
              <a:tr h="640080">
                <a:tc>
                  <a:txBody>
                    <a:bodyPr/>
                    <a:lstStyle/>
                    <a:p>
                      <a:r>
                        <a:rPr lang="en-US" sz="1800" kern="1200" dirty="0" smtClean="0">
                          <a:solidFill>
                            <a:schemeClr val="dk1"/>
                          </a:solidFill>
                          <a:effectLst/>
                          <a:latin typeface="+mn-lt"/>
                          <a:ea typeface="+mn-ea"/>
                          <a:cs typeface="+mn-cs"/>
                        </a:rPr>
                        <a:t>Tabla solo</a:t>
                      </a:r>
                    </a:p>
                    <a:p>
                      <a:r>
                        <a:rPr lang="en-US" sz="1800" kern="1200" dirty="0" smtClean="0">
                          <a:solidFill>
                            <a:schemeClr val="dk1"/>
                          </a:solidFill>
                          <a:effectLst/>
                          <a:latin typeface="+mn-lt"/>
                          <a:ea typeface="+mn-ea"/>
                          <a:cs typeface="+mn-cs"/>
                        </a:rPr>
                        <a:t>1:54—2:05</a:t>
                      </a:r>
                    </a:p>
                  </a:txBody>
                  <a:tcPr anchor="ctr"/>
                </a:tc>
                <a:tc>
                  <a:txBody>
                    <a:bodyPr/>
                    <a:lstStyle/>
                    <a:p>
                      <a:endParaRPr lang="en-US" dirty="0"/>
                    </a:p>
                  </a:txBody>
                  <a:tcPr anchor="ctr"/>
                </a:tc>
                <a:extLst>
                  <a:ext uri="{0D108BD9-81ED-4DB2-BD59-A6C34878D82A}">
                    <a16:rowId xmlns:a16="http://schemas.microsoft.com/office/drawing/2014/main" val="2163831215"/>
                  </a:ext>
                </a:extLst>
              </a:tr>
              <a:tr h="640080">
                <a:tc>
                  <a:txBody>
                    <a:bodyPr/>
                    <a:lstStyle/>
                    <a:p>
                      <a:r>
                        <a:rPr lang="en-US" sz="1800" kern="1200" dirty="0" smtClean="0">
                          <a:solidFill>
                            <a:schemeClr val="dk1"/>
                          </a:solidFill>
                          <a:effectLst/>
                          <a:latin typeface="+mn-lt"/>
                          <a:ea typeface="+mn-ea"/>
                          <a:cs typeface="+mn-cs"/>
                        </a:rPr>
                        <a:t>Guitar solo</a:t>
                      </a:r>
                    </a:p>
                    <a:p>
                      <a:r>
                        <a:rPr lang="en-US" sz="1800" kern="1200" dirty="0" smtClean="0">
                          <a:solidFill>
                            <a:schemeClr val="dk1"/>
                          </a:solidFill>
                          <a:effectLst/>
                          <a:latin typeface="+mn-lt"/>
                          <a:ea typeface="+mn-ea"/>
                          <a:cs typeface="+mn-cs"/>
                        </a:rPr>
                        <a:t>2:06—end</a:t>
                      </a:r>
                    </a:p>
                  </a:txBody>
                  <a:tcPr anchor="ctr"/>
                </a:tc>
                <a:tc>
                  <a:txBody>
                    <a:bodyPr/>
                    <a:lstStyle/>
                    <a:p>
                      <a:endParaRPr lang="en-US" dirty="0"/>
                    </a:p>
                  </a:txBody>
                  <a:tcPr anchor="ctr"/>
                </a:tc>
                <a:extLst>
                  <a:ext uri="{0D108BD9-81ED-4DB2-BD59-A6C34878D82A}">
                    <a16:rowId xmlns:a16="http://schemas.microsoft.com/office/drawing/2014/main" val="2690603628"/>
                  </a:ext>
                </a:extLst>
              </a:tr>
            </a:tbl>
          </a:graphicData>
        </a:graphic>
      </p:graphicFrame>
      <p:sp>
        <p:nvSpPr>
          <p:cNvPr id="5" name="TextBox 4"/>
          <p:cNvSpPr txBox="1"/>
          <p:nvPr/>
        </p:nvSpPr>
        <p:spPr>
          <a:xfrm>
            <a:off x="2943225" y="1265921"/>
            <a:ext cx="8858249" cy="646331"/>
          </a:xfrm>
          <a:prstGeom prst="rect">
            <a:avLst/>
          </a:prstGeom>
          <a:noFill/>
        </p:spPr>
        <p:txBody>
          <a:bodyPr wrap="square" rtlCol="0">
            <a:spAutoFit/>
          </a:bodyPr>
          <a:lstStyle/>
          <a:p>
            <a:r>
              <a:rPr lang="en-US" dirty="0" smtClean="0">
                <a:solidFill>
                  <a:srgbClr val="FF0000"/>
                </a:solidFill>
              </a:rPr>
              <a:t>Melody played twice; “asymmetrical” rhythm of melody juxtaposed to symmetrical, 16-beat metric cycle underpinning</a:t>
            </a:r>
            <a:endParaRPr lang="en-US" dirty="0">
              <a:solidFill>
                <a:srgbClr val="FF0000"/>
              </a:solidFill>
            </a:endParaRPr>
          </a:p>
        </p:txBody>
      </p:sp>
      <p:sp>
        <p:nvSpPr>
          <p:cNvPr id="6" name="TextBox 5"/>
          <p:cNvSpPr txBox="1"/>
          <p:nvPr/>
        </p:nvSpPr>
        <p:spPr>
          <a:xfrm>
            <a:off x="2943224" y="2019228"/>
            <a:ext cx="5958682" cy="369332"/>
          </a:xfrm>
          <a:prstGeom prst="rect">
            <a:avLst/>
          </a:prstGeom>
          <a:noFill/>
        </p:spPr>
        <p:txBody>
          <a:bodyPr wrap="none" rtlCol="0">
            <a:spAutoFit/>
          </a:bodyPr>
          <a:lstStyle/>
          <a:p>
            <a:r>
              <a:rPr lang="en-US" dirty="0" smtClean="0">
                <a:solidFill>
                  <a:srgbClr val="FF0000"/>
                </a:solidFill>
              </a:rPr>
              <a:t>Similar to A but rhythmic manipulations are different</a:t>
            </a:r>
            <a:endParaRPr lang="en-US" dirty="0">
              <a:solidFill>
                <a:srgbClr val="FF0000"/>
              </a:solidFill>
            </a:endParaRPr>
          </a:p>
        </p:txBody>
      </p:sp>
      <p:sp>
        <p:nvSpPr>
          <p:cNvPr id="7" name="TextBox 6"/>
          <p:cNvSpPr txBox="1"/>
          <p:nvPr/>
        </p:nvSpPr>
        <p:spPr>
          <a:xfrm>
            <a:off x="2943224" y="3262233"/>
            <a:ext cx="8972549" cy="369332"/>
          </a:xfrm>
          <a:prstGeom prst="rect">
            <a:avLst/>
          </a:prstGeom>
          <a:noFill/>
        </p:spPr>
        <p:txBody>
          <a:bodyPr wrap="square" rtlCol="0">
            <a:spAutoFit/>
          </a:bodyPr>
          <a:lstStyle/>
          <a:p>
            <a:r>
              <a:rPr lang="en-US" dirty="0" smtClean="0">
                <a:solidFill>
                  <a:srgbClr val="FF0000"/>
                </a:solidFill>
              </a:rPr>
              <a:t>Violin takes over as lead melody instrument; raga-like ornamentations</a:t>
            </a:r>
            <a:endParaRPr lang="en-US" dirty="0">
              <a:solidFill>
                <a:srgbClr val="FF0000"/>
              </a:solidFill>
            </a:endParaRPr>
          </a:p>
        </p:txBody>
      </p:sp>
      <p:sp>
        <p:nvSpPr>
          <p:cNvPr id="8" name="TextBox 7"/>
          <p:cNvSpPr txBox="1"/>
          <p:nvPr/>
        </p:nvSpPr>
        <p:spPr>
          <a:xfrm>
            <a:off x="2943224" y="3923207"/>
            <a:ext cx="6909264" cy="369332"/>
          </a:xfrm>
          <a:prstGeom prst="rect">
            <a:avLst/>
          </a:prstGeom>
          <a:noFill/>
        </p:spPr>
        <p:txBody>
          <a:bodyPr wrap="none" rtlCol="0">
            <a:spAutoFit/>
          </a:bodyPr>
          <a:lstStyle/>
          <a:p>
            <a:r>
              <a:rPr lang="en-US" dirty="0" smtClean="0">
                <a:solidFill>
                  <a:srgbClr val="FF0000"/>
                </a:solidFill>
              </a:rPr>
              <a:t>Growing intensity; perpetual motion in guitar and violin parts</a:t>
            </a:r>
            <a:endParaRPr lang="en-US" dirty="0">
              <a:solidFill>
                <a:srgbClr val="FF0000"/>
              </a:solidFill>
            </a:endParaRPr>
          </a:p>
        </p:txBody>
      </p:sp>
      <p:sp>
        <p:nvSpPr>
          <p:cNvPr id="9" name="TextBox 8"/>
          <p:cNvSpPr txBox="1"/>
          <p:nvPr/>
        </p:nvSpPr>
        <p:spPr>
          <a:xfrm>
            <a:off x="2943224" y="5823307"/>
            <a:ext cx="5822428" cy="369332"/>
          </a:xfrm>
          <a:prstGeom prst="rect">
            <a:avLst/>
          </a:prstGeom>
          <a:noFill/>
        </p:spPr>
        <p:txBody>
          <a:bodyPr wrap="none" rtlCol="0">
            <a:spAutoFit/>
          </a:bodyPr>
          <a:lstStyle/>
          <a:p>
            <a:r>
              <a:rPr lang="en-US" dirty="0" smtClean="0">
                <a:solidFill>
                  <a:srgbClr val="FF0000"/>
                </a:solidFill>
              </a:rPr>
              <a:t>Beginning of long improvised guitar solo; fades out</a:t>
            </a:r>
            <a:endParaRPr lang="en-US" dirty="0">
              <a:solidFill>
                <a:srgbClr val="FF0000"/>
              </a:solidFill>
            </a:endParaRPr>
          </a:p>
        </p:txBody>
      </p:sp>
      <p:pic>
        <p:nvPicPr>
          <p:cNvPr id="10" name="14 Jo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4268" y="581025"/>
            <a:ext cx="609600" cy="609600"/>
          </a:xfrm>
          <a:prstGeom prst="rect">
            <a:avLst/>
          </a:prstGeom>
        </p:spPr>
      </p:pic>
    </p:spTree>
    <p:extLst>
      <p:ext uri="{BB962C8B-B14F-4D97-AF65-F5344CB8AC3E}">
        <p14:creationId xmlns:p14="http://schemas.microsoft.com/office/powerpoint/2010/main" val="320044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56604"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124" y="574675"/>
            <a:ext cx="11649075" cy="3225800"/>
          </a:xfrm>
        </p:spPr>
        <p:txBody>
          <a:bodyPr>
            <a:normAutofit/>
          </a:bodyPr>
          <a:lstStyle/>
          <a:p>
            <a:r>
              <a:rPr lang="en-US" sz="2000" dirty="0" smtClean="0"/>
              <a:t>Born in Mumbai in 1951. Mother was famous classical Indian vocalist, grandfather was a concert </a:t>
            </a:r>
            <a:r>
              <a:rPr lang="en-US" sz="2000" dirty="0" err="1" smtClean="0"/>
              <a:t>sitarist</a:t>
            </a:r>
            <a:r>
              <a:rPr lang="en-US" sz="2000" dirty="0" smtClean="0"/>
              <a:t> and musicologist, brothers were percussionists.</a:t>
            </a:r>
          </a:p>
          <a:p>
            <a:r>
              <a:rPr lang="en-US" sz="2000" dirty="0" smtClean="0"/>
              <a:t>Influenced by, and interested in, Western music as much as classical Indian music.</a:t>
            </a:r>
          </a:p>
          <a:p>
            <a:r>
              <a:rPr lang="en-US" sz="2000" dirty="0" smtClean="0"/>
              <a:t>Was a studio musician for Indian film music and toured/recorded with bhangra bands</a:t>
            </a:r>
          </a:p>
          <a:p>
            <a:r>
              <a:rPr lang="en-US" sz="2000" dirty="0" smtClean="0"/>
              <a:t>1976: after several years of touring with Indian pop bands, </a:t>
            </a:r>
            <a:r>
              <a:rPr lang="en-US" sz="2000" dirty="0" err="1" smtClean="0"/>
              <a:t>Gurtu</a:t>
            </a:r>
            <a:r>
              <a:rPr lang="en-US" sz="2000" dirty="0" smtClean="0"/>
              <a:t> moved to New York and played </a:t>
            </a:r>
            <a:r>
              <a:rPr lang="en-US" sz="2000" dirty="0" err="1" smtClean="0"/>
              <a:t>drumset</a:t>
            </a:r>
            <a:r>
              <a:rPr lang="en-US" sz="2000" dirty="0" smtClean="0"/>
              <a:t> and percussion with American jazz artists.</a:t>
            </a:r>
          </a:p>
          <a:p>
            <a:r>
              <a:rPr lang="en-US" sz="2000" dirty="0" smtClean="0"/>
              <a:t>After being rejected for admission to </a:t>
            </a:r>
            <a:r>
              <a:rPr lang="en-US" sz="2000" dirty="0" err="1" smtClean="0"/>
              <a:t>Berklee</a:t>
            </a:r>
            <a:r>
              <a:rPr lang="en-US" sz="2000" dirty="0" smtClean="0"/>
              <a:t> College of Music, </a:t>
            </a:r>
            <a:r>
              <a:rPr lang="en-US" sz="2000" dirty="0" err="1" smtClean="0"/>
              <a:t>Gurtu</a:t>
            </a:r>
            <a:r>
              <a:rPr lang="en-US" sz="2000" dirty="0" smtClean="0"/>
              <a:t> set out to create his own musical path. He invented a “floor kit” that featured instruments from multiple cultures.</a:t>
            </a:r>
          </a:p>
          <a:p>
            <a:r>
              <a:rPr lang="en-US" sz="2000" dirty="0" smtClean="0"/>
              <a:t>Tapping upon his vast and varied musical experience, </a:t>
            </a:r>
            <a:r>
              <a:rPr lang="en-US" sz="2000" dirty="0" err="1" smtClean="0"/>
              <a:t>Gurtu</a:t>
            </a:r>
            <a:r>
              <a:rPr lang="en-US" sz="2000" dirty="0" smtClean="0"/>
              <a:t> created a genre-defying style.</a:t>
            </a:r>
            <a:endParaRPr lang="en-US" sz="2000" dirty="0"/>
          </a:p>
        </p:txBody>
      </p:sp>
      <p:sp>
        <p:nvSpPr>
          <p:cNvPr id="3" name="Title 2"/>
          <p:cNvSpPr>
            <a:spLocks noGrp="1"/>
          </p:cNvSpPr>
          <p:nvPr>
            <p:ph type="title"/>
          </p:nvPr>
        </p:nvSpPr>
        <p:spPr>
          <a:xfrm>
            <a:off x="238125" y="0"/>
            <a:ext cx="2162175" cy="534988"/>
          </a:xfrm>
        </p:spPr>
        <p:txBody>
          <a:bodyPr anchor="t">
            <a:normAutofit/>
          </a:bodyPr>
          <a:lstStyle/>
          <a:p>
            <a:r>
              <a:rPr lang="en-US" sz="2800" dirty="0" err="1" smtClean="0"/>
              <a:t>Trilok</a:t>
            </a:r>
            <a:r>
              <a:rPr lang="en-US" sz="2800" dirty="0" smtClean="0"/>
              <a:t> </a:t>
            </a:r>
            <a:r>
              <a:rPr lang="en-US" sz="2800" dirty="0" err="1" smtClean="0"/>
              <a:t>Gurtu</a:t>
            </a:r>
            <a:endParaRPr lang="en-US" sz="2800" dirty="0"/>
          </a:p>
        </p:txBody>
      </p:sp>
      <p:pic>
        <p:nvPicPr>
          <p:cNvPr id="4" name="e7hCGbq2zu4"/>
          <p:cNvPicPr>
            <a:picLocks noRot="1" noChangeAspect="1"/>
          </p:cNvPicPr>
          <p:nvPr>
            <a:videoFile r:link="rId1"/>
          </p:nvPr>
        </p:nvPicPr>
        <p:blipFill>
          <a:blip r:embed="rId3"/>
          <a:stretch>
            <a:fillRect/>
          </a:stretch>
        </p:blipFill>
        <p:spPr>
          <a:xfrm>
            <a:off x="3776661" y="3800475"/>
            <a:ext cx="4572000" cy="2571750"/>
          </a:xfrm>
          <a:prstGeom prst="rect">
            <a:avLst/>
          </a:prstGeom>
        </p:spPr>
      </p:pic>
    </p:spTree>
    <p:extLst>
      <p:ext uri="{BB962C8B-B14F-4D97-AF65-F5344CB8AC3E}">
        <p14:creationId xmlns:p14="http://schemas.microsoft.com/office/powerpoint/2010/main" val="3196984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5119202"/>
              </p:ext>
            </p:extLst>
          </p:nvPr>
        </p:nvGraphicFramePr>
        <p:xfrm>
          <a:off x="609598" y="625475"/>
          <a:ext cx="11263314" cy="5125720"/>
        </p:xfrm>
        <a:graphic>
          <a:graphicData uri="http://schemas.openxmlformats.org/drawingml/2006/table">
            <a:tbl>
              <a:tblPr firstRow="1" bandRow="1">
                <a:tableStyleId>{5C22544A-7EE6-4342-B048-85BDC9FD1C3A}</a:tableStyleId>
              </a:tblPr>
              <a:tblGrid>
                <a:gridCol w="4191002">
                  <a:extLst>
                    <a:ext uri="{9D8B030D-6E8A-4147-A177-3AD203B41FA5}">
                      <a16:colId xmlns:a16="http://schemas.microsoft.com/office/drawing/2014/main" val="3118053821"/>
                    </a:ext>
                  </a:extLst>
                </a:gridCol>
                <a:gridCol w="7072312">
                  <a:extLst>
                    <a:ext uri="{9D8B030D-6E8A-4147-A177-3AD203B41FA5}">
                      <a16:colId xmlns:a16="http://schemas.microsoft.com/office/drawing/2014/main" val="1540075783"/>
                    </a:ext>
                  </a:extLst>
                </a:gridCol>
              </a:tblGrid>
              <a:tr h="370840">
                <a:tc>
                  <a:txBody>
                    <a:bodyPr/>
                    <a:lstStyle/>
                    <a:p>
                      <a:r>
                        <a:rPr lang="en-US" sz="1800" b="1" kern="1200" dirty="0" smtClean="0">
                          <a:solidFill>
                            <a:schemeClr val="lt1"/>
                          </a:solidFill>
                          <a:effectLst/>
                          <a:latin typeface="+mn-lt"/>
                          <a:ea typeface="+mn-ea"/>
                          <a:cs typeface="+mn-cs"/>
                        </a:rPr>
                        <a:t>Section</a:t>
                      </a:r>
                      <a:endParaRPr lang="en-US" dirty="0"/>
                    </a:p>
                  </a:txBody>
                  <a:tcPr/>
                </a:tc>
                <a:tc>
                  <a:txBody>
                    <a:bodyPr/>
                    <a:lstStyle/>
                    <a:p>
                      <a:r>
                        <a:rPr lang="en-US" sz="1800" b="1" kern="1200" dirty="0" smtClean="0">
                          <a:solidFill>
                            <a:schemeClr val="lt1"/>
                          </a:solidFill>
                          <a:effectLst/>
                          <a:latin typeface="+mn-lt"/>
                          <a:ea typeface="+mn-ea"/>
                          <a:cs typeface="+mn-cs"/>
                        </a:rPr>
                        <a:t>Comments/Observations</a:t>
                      </a:r>
                      <a:endParaRPr lang="en-US" dirty="0"/>
                    </a:p>
                  </a:txBody>
                  <a:tcPr/>
                </a:tc>
                <a:extLst>
                  <a:ext uri="{0D108BD9-81ED-4DB2-BD59-A6C34878D82A}">
                    <a16:rowId xmlns:a16="http://schemas.microsoft.com/office/drawing/2014/main" val="3289384802"/>
                  </a:ext>
                </a:extLst>
              </a:tr>
              <a:tr h="1828800">
                <a:tc>
                  <a:txBody>
                    <a:bodyPr/>
                    <a:lstStyle/>
                    <a:p>
                      <a:r>
                        <a:rPr lang="en-US" sz="1800" kern="1200" dirty="0" smtClean="0">
                          <a:solidFill>
                            <a:schemeClr val="dk1"/>
                          </a:solidFill>
                          <a:effectLst/>
                          <a:latin typeface="+mn-lt"/>
                          <a:ea typeface="+mn-ea"/>
                          <a:cs typeface="+mn-cs"/>
                        </a:rPr>
                        <a:t>“Alap” section</a:t>
                      </a:r>
                    </a:p>
                    <a:p>
                      <a:r>
                        <a:rPr lang="en-US" sz="1800" kern="1200" dirty="0" smtClean="0">
                          <a:solidFill>
                            <a:schemeClr val="dk1"/>
                          </a:solidFill>
                          <a:effectLst/>
                          <a:latin typeface="+mn-lt"/>
                          <a:ea typeface="+mn-ea"/>
                          <a:cs typeface="+mn-cs"/>
                        </a:rPr>
                        <a:t>0:00—1:08</a:t>
                      </a:r>
                      <a:endParaRPr lang="en-US" dirty="0"/>
                    </a:p>
                  </a:txBody>
                  <a:tcPr anchor="ctr"/>
                </a:tc>
                <a:tc>
                  <a:txBody>
                    <a:bodyPr/>
                    <a:lstStyle/>
                    <a:p>
                      <a:endParaRPr lang="en-US" dirty="0"/>
                    </a:p>
                  </a:txBody>
                  <a:tcPr anchor="ctr"/>
                </a:tc>
                <a:extLst>
                  <a:ext uri="{0D108BD9-81ED-4DB2-BD59-A6C34878D82A}">
                    <a16:rowId xmlns:a16="http://schemas.microsoft.com/office/drawing/2014/main" val="1121469244"/>
                  </a:ext>
                </a:extLst>
              </a:tr>
              <a:tr h="1371600">
                <a:tc>
                  <a:txBody>
                    <a:bodyPr/>
                    <a:lstStyle/>
                    <a:p>
                      <a:r>
                        <a:rPr lang="en-US" sz="1800" kern="1200" dirty="0" smtClean="0">
                          <a:solidFill>
                            <a:schemeClr val="dk1"/>
                          </a:solidFill>
                          <a:effectLst/>
                          <a:latin typeface="+mn-lt"/>
                          <a:ea typeface="+mn-ea"/>
                          <a:cs typeface="+mn-cs"/>
                        </a:rPr>
                        <a:t>Transitional section</a:t>
                      </a:r>
                    </a:p>
                    <a:p>
                      <a:r>
                        <a:rPr lang="en-US" sz="1800" kern="1200" dirty="0" smtClean="0">
                          <a:solidFill>
                            <a:schemeClr val="dk1"/>
                          </a:solidFill>
                          <a:effectLst/>
                          <a:latin typeface="+mn-lt"/>
                          <a:ea typeface="+mn-ea"/>
                          <a:cs typeface="+mn-cs"/>
                        </a:rPr>
                        <a:t>bridging “Alap” and “Gat” sections</a:t>
                      </a:r>
                    </a:p>
                    <a:p>
                      <a:r>
                        <a:rPr lang="en-US" sz="1800" kern="1200" dirty="0" smtClean="0">
                          <a:solidFill>
                            <a:schemeClr val="dk1"/>
                          </a:solidFill>
                          <a:effectLst/>
                          <a:latin typeface="+mn-lt"/>
                          <a:ea typeface="+mn-ea"/>
                          <a:cs typeface="+mn-cs"/>
                        </a:rPr>
                        <a:t>1:09—2:10</a:t>
                      </a:r>
                      <a:endParaRPr lang="en-US" dirty="0"/>
                    </a:p>
                  </a:txBody>
                  <a:tcPr anchor="ctr"/>
                </a:tc>
                <a:tc>
                  <a:txBody>
                    <a:bodyPr/>
                    <a:lstStyle/>
                    <a:p>
                      <a:endParaRPr lang="en-US" dirty="0"/>
                    </a:p>
                  </a:txBody>
                  <a:tcPr anchor="ctr"/>
                </a:tc>
                <a:extLst>
                  <a:ext uri="{0D108BD9-81ED-4DB2-BD59-A6C34878D82A}">
                    <a16:rowId xmlns:a16="http://schemas.microsoft.com/office/drawing/2014/main" val="2939982732"/>
                  </a:ext>
                </a:extLst>
              </a:tr>
              <a:tr h="1554480">
                <a:tc>
                  <a:txBody>
                    <a:bodyPr/>
                    <a:lstStyle/>
                    <a:p>
                      <a:r>
                        <a:rPr lang="en-US" sz="1800" kern="1200" dirty="0" smtClean="0">
                          <a:solidFill>
                            <a:schemeClr val="dk1"/>
                          </a:solidFill>
                          <a:effectLst/>
                          <a:latin typeface="+mn-lt"/>
                          <a:ea typeface="+mn-ea"/>
                          <a:cs typeface="+mn-cs"/>
                        </a:rPr>
                        <a:t>“Gat” section</a:t>
                      </a:r>
                    </a:p>
                    <a:p>
                      <a:r>
                        <a:rPr lang="en-US" sz="1800" kern="1200" dirty="0" smtClean="0">
                          <a:solidFill>
                            <a:schemeClr val="dk1"/>
                          </a:solidFill>
                          <a:effectLst/>
                          <a:latin typeface="+mn-lt"/>
                          <a:ea typeface="+mn-ea"/>
                          <a:cs typeface="+mn-cs"/>
                        </a:rPr>
                        <a:t>2:11—end</a:t>
                      </a:r>
                      <a:endParaRPr lang="en-US" dirty="0"/>
                    </a:p>
                  </a:txBody>
                  <a:tcPr anchor="ctr"/>
                </a:tc>
                <a:tc>
                  <a:txBody>
                    <a:bodyPr/>
                    <a:lstStyle/>
                    <a:p>
                      <a:endParaRPr lang="en-US" dirty="0"/>
                    </a:p>
                  </a:txBody>
                  <a:tcPr anchor="ctr"/>
                </a:tc>
                <a:extLst>
                  <a:ext uri="{0D108BD9-81ED-4DB2-BD59-A6C34878D82A}">
                    <a16:rowId xmlns:a16="http://schemas.microsoft.com/office/drawing/2014/main" val="3781822523"/>
                  </a:ext>
                </a:extLst>
              </a:tr>
            </a:tbl>
          </a:graphicData>
        </a:graphic>
      </p:graphicFrame>
      <p:sp>
        <p:nvSpPr>
          <p:cNvPr id="3" name="Title 2"/>
          <p:cNvSpPr>
            <a:spLocks noGrp="1"/>
          </p:cNvSpPr>
          <p:nvPr>
            <p:ph type="title"/>
          </p:nvPr>
        </p:nvSpPr>
        <p:spPr>
          <a:xfrm>
            <a:off x="323850" y="0"/>
            <a:ext cx="9291638" cy="520700"/>
          </a:xfrm>
        </p:spPr>
        <p:txBody>
          <a:bodyPr anchor="t">
            <a:normAutofit/>
          </a:bodyPr>
          <a:lstStyle/>
          <a:p>
            <a:r>
              <a:rPr lang="en-US" sz="2800" i="1" dirty="0" smtClean="0"/>
              <a:t>Living Magic,</a:t>
            </a:r>
            <a:r>
              <a:rPr lang="en-US" sz="2800" dirty="0"/>
              <a:t> </a:t>
            </a:r>
            <a:r>
              <a:rPr lang="en-US" sz="2800" dirty="0" smtClean="0"/>
              <a:t>from </a:t>
            </a:r>
            <a:r>
              <a:rPr lang="en-US" sz="2800" u="sng" dirty="0" smtClean="0"/>
              <a:t>Living Magic</a:t>
            </a:r>
            <a:r>
              <a:rPr lang="en-US" sz="2800" dirty="0" smtClean="0"/>
              <a:t> (1991)</a:t>
            </a:r>
            <a:r>
              <a:rPr lang="en-US" sz="2800" i="1" dirty="0" smtClean="0"/>
              <a:t> </a:t>
            </a:r>
            <a:endParaRPr lang="en-US" sz="2800" i="1" dirty="0"/>
          </a:p>
        </p:txBody>
      </p:sp>
      <p:sp>
        <p:nvSpPr>
          <p:cNvPr id="5" name="TextBox 4"/>
          <p:cNvSpPr txBox="1"/>
          <p:nvPr/>
        </p:nvSpPr>
        <p:spPr>
          <a:xfrm flipH="1">
            <a:off x="4789170" y="1028701"/>
            <a:ext cx="7083742"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Introduction of fundamental pitches (F &amp; C)</a:t>
            </a:r>
          </a:p>
          <a:p>
            <a:pPr marL="285750" indent="-285750">
              <a:buFont typeface="Arial" panose="020B0604020202020204" pitchFamily="34" charset="0"/>
              <a:buChar char="•"/>
            </a:pPr>
            <a:r>
              <a:rPr lang="en-US" dirty="0" smtClean="0">
                <a:solidFill>
                  <a:srgbClr val="FF0000"/>
                </a:solidFill>
              </a:rPr>
              <a:t>Alap-like development follows</a:t>
            </a:r>
          </a:p>
          <a:p>
            <a:pPr marL="285750" indent="-285750">
              <a:buFont typeface="Arial" panose="020B0604020202020204" pitchFamily="34" charset="0"/>
              <a:buChar char="•"/>
            </a:pPr>
            <a:r>
              <a:rPr lang="en-US" dirty="0" smtClean="0">
                <a:solidFill>
                  <a:srgbClr val="FF0000"/>
                </a:solidFill>
              </a:rPr>
              <a:t>Electro-acoustic multitoned drone (electronically processed) begins to emerge and grow (0:13)</a:t>
            </a:r>
          </a:p>
          <a:p>
            <a:pPr marL="285750" indent="-285750">
              <a:buFont typeface="Arial" panose="020B0604020202020204" pitchFamily="34" charset="0"/>
              <a:buChar char="•"/>
            </a:pPr>
            <a:r>
              <a:rPr lang="en-US" dirty="0" smtClean="0">
                <a:solidFill>
                  <a:srgbClr val="FF0000"/>
                </a:solidFill>
              </a:rPr>
              <a:t>Progressive growth occurs as “alap” develops. Drone thickens and intensifies. The timbre gradually transforms</a:t>
            </a:r>
            <a:endParaRPr lang="en-US" dirty="0">
              <a:solidFill>
                <a:srgbClr val="FF0000"/>
              </a:solidFill>
            </a:endParaRPr>
          </a:p>
        </p:txBody>
      </p:sp>
      <p:sp>
        <p:nvSpPr>
          <p:cNvPr id="6" name="TextBox 5"/>
          <p:cNvSpPr txBox="1"/>
          <p:nvPr/>
        </p:nvSpPr>
        <p:spPr>
          <a:xfrm>
            <a:off x="4789170" y="2783027"/>
            <a:ext cx="7083742"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Bass line plays highly complex tala-like cycle gradually emerges and takes on a distinct shape (1:09-1:30)</a:t>
            </a:r>
          </a:p>
          <a:p>
            <a:pPr marL="285750" indent="-285750">
              <a:buFont typeface="Arial" panose="020B0604020202020204" pitchFamily="34" charset="0"/>
              <a:buChar char="•"/>
            </a:pPr>
            <a:r>
              <a:rPr lang="en-US" dirty="0" smtClean="0">
                <a:solidFill>
                  <a:srgbClr val="FF0000"/>
                </a:solidFill>
              </a:rPr>
              <a:t>Continued dynamic growth as tala-like cycle is firmly established; piano flourishes and drumming add substance to texture </a:t>
            </a:r>
            <a:endParaRPr lang="en-US" dirty="0">
              <a:solidFill>
                <a:srgbClr val="FF0000"/>
              </a:solidFill>
            </a:endParaRPr>
          </a:p>
        </p:txBody>
      </p:sp>
      <p:sp>
        <p:nvSpPr>
          <p:cNvPr id="7" name="TextBox 6"/>
          <p:cNvSpPr txBox="1"/>
          <p:nvPr/>
        </p:nvSpPr>
        <p:spPr>
          <a:xfrm>
            <a:off x="4789171" y="4260355"/>
            <a:ext cx="7083742"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Synthesizer melody</a:t>
            </a:r>
          </a:p>
          <a:p>
            <a:pPr marL="285750" indent="-285750">
              <a:buFont typeface="Arial" panose="020B0604020202020204" pitchFamily="34" charset="0"/>
              <a:buChar char="•"/>
            </a:pPr>
            <a:r>
              <a:rPr lang="en-US" dirty="0" smtClean="0">
                <a:solidFill>
                  <a:srgbClr val="FF0000"/>
                </a:solidFill>
              </a:rPr>
              <a:t>More clearly metric bass and drum accompaniment</a:t>
            </a:r>
          </a:p>
          <a:p>
            <a:pPr marL="285750" indent="-285750">
              <a:buFont typeface="Arial" panose="020B0604020202020204" pitchFamily="34" charset="0"/>
              <a:buChar char="•"/>
            </a:pPr>
            <a:r>
              <a:rPr lang="en-US" dirty="0" smtClean="0">
                <a:solidFill>
                  <a:srgbClr val="FF0000"/>
                </a:solidFill>
              </a:rPr>
              <a:t>New tala-like cycle marks commencement of gat-like section.</a:t>
            </a:r>
          </a:p>
          <a:p>
            <a:pPr marL="285750" indent="-285750">
              <a:buFont typeface="Arial" panose="020B0604020202020204" pitchFamily="34" charset="0"/>
              <a:buChar char="•"/>
            </a:pPr>
            <a:r>
              <a:rPr lang="en-US" dirty="0" smtClean="0">
                <a:solidFill>
                  <a:srgbClr val="FF0000"/>
                </a:solidFill>
              </a:rPr>
              <a:t>Excerpt fades as song continues</a:t>
            </a:r>
            <a:endParaRPr lang="en-US" dirty="0">
              <a:solidFill>
                <a:srgbClr val="FF0000"/>
              </a:solidFill>
            </a:endParaRPr>
          </a:p>
        </p:txBody>
      </p:sp>
      <p:pic>
        <p:nvPicPr>
          <p:cNvPr id="8" name="15 Living mag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5888" y="5887015"/>
            <a:ext cx="609600" cy="609600"/>
          </a:xfrm>
          <a:prstGeom prst="rect">
            <a:avLst/>
          </a:prstGeom>
        </p:spPr>
      </p:pic>
    </p:spTree>
    <p:extLst>
      <p:ext uri="{BB962C8B-B14F-4D97-AF65-F5344CB8AC3E}">
        <p14:creationId xmlns:p14="http://schemas.microsoft.com/office/powerpoint/2010/main" val="11457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220969"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anim calcmode="lin" valueType="num">
                                      <p:cBhvr>
                                        <p:cTn id="3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1000"/>
                                        <p:tgtEl>
                                          <p:spTgt spid="6">
                                            <p:txEl>
                                              <p:pRg st="0" end="0"/>
                                            </p:txEl>
                                          </p:spTgt>
                                        </p:tgtEl>
                                      </p:cBhvr>
                                    </p:animEffect>
                                    <p:anim calcmode="lin" valueType="num">
                                      <p:cBhvr>
                                        <p:cTn id="4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fade">
                                      <p:cBhvr>
                                        <p:cTn id="51" dur="1000"/>
                                        <p:tgtEl>
                                          <p:spTgt spid="6">
                                            <p:txEl>
                                              <p:pRg st="1" end="1"/>
                                            </p:txEl>
                                          </p:spTgt>
                                        </p:tgtEl>
                                      </p:cBhvr>
                                    </p:animEffect>
                                    <p:anim calcmode="lin" valueType="num">
                                      <p:cBhvr>
                                        <p:cTn id="5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fade">
                                      <p:cBhvr>
                                        <p:cTn id="58" dur="1000"/>
                                        <p:tgtEl>
                                          <p:spTgt spid="7">
                                            <p:txEl>
                                              <p:pRg st="0" end="0"/>
                                            </p:txEl>
                                          </p:spTgt>
                                        </p:tgtEl>
                                      </p:cBhvr>
                                    </p:animEffect>
                                    <p:anim calcmode="lin" valueType="num">
                                      <p:cBhvr>
                                        <p:cTn id="5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7">
                                            <p:txEl>
                                              <p:pRg st="1" end="1"/>
                                            </p:txEl>
                                          </p:spTgt>
                                        </p:tgtEl>
                                        <p:attrNameLst>
                                          <p:attrName>style.visibility</p:attrName>
                                        </p:attrNameLst>
                                      </p:cBhvr>
                                      <p:to>
                                        <p:strVal val="visible"/>
                                      </p:to>
                                    </p:set>
                                    <p:animEffect transition="in" filter="fade">
                                      <p:cBhvr>
                                        <p:cTn id="65" dur="1000"/>
                                        <p:tgtEl>
                                          <p:spTgt spid="7">
                                            <p:txEl>
                                              <p:pRg st="1" end="1"/>
                                            </p:txEl>
                                          </p:spTgt>
                                        </p:tgtEl>
                                      </p:cBhvr>
                                    </p:animEffect>
                                    <p:anim calcmode="lin" valueType="num">
                                      <p:cBhvr>
                                        <p:cTn id="6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7">
                                            <p:txEl>
                                              <p:pRg st="2" end="2"/>
                                            </p:txEl>
                                          </p:spTgt>
                                        </p:tgtEl>
                                        <p:attrNameLst>
                                          <p:attrName>style.visibility</p:attrName>
                                        </p:attrNameLst>
                                      </p:cBhvr>
                                      <p:to>
                                        <p:strVal val="visible"/>
                                      </p:to>
                                    </p:set>
                                    <p:animEffect transition="in" filter="fade">
                                      <p:cBhvr>
                                        <p:cTn id="72" dur="1000"/>
                                        <p:tgtEl>
                                          <p:spTgt spid="7">
                                            <p:txEl>
                                              <p:pRg st="2" end="2"/>
                                            </p:txEl>
                                          </p:spTgt>
                                        </p:tgtEl>
                                      </p:cBhvr>
                                    </p:animEffect>
                                    <p:anim calcmode="lin" valueType="num">
                                      <p:cBhvr>
                                        <p:cTn id="7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animEffect transition="in" filter="fade">
                                      <p:cBhvr>
                                        <p:cTn id="79" dur="1000"/>
                                        <p:tgtEl>
                                          <p:spTgt spid="7">
                                            <p:txEl>
                                              <p:pRg st="3" end="3"/>
                                            </p:txEl>
                                          </p:spTgt>
                                        </p:tgtEl>
                                      </p:cBhvr>
                                    </p:animEffect>
                                    <p:anim calcmode="lin" valueType="num">
                                      <p:cBhvr>
                                        <p:cTn id="8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2"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837" y="1928814"/>
            <a:ext cx="5676901" cy="4772024"/>
          </a:xfrm>
        </p:spPr>
        <p:txBody>
          <a:bodyPr>
            <a:noAutofit/>
          </a:bodyPr>
          <a:lstStyle/>
          <a:p>
            <a:pPr marL="0" indent="0">
              <a:buNone/>
            </a:pPr>
            <a:r>
              <a:rPr lang="en-US" sz="1800" u="sng" dirty="0" smtClean="0"/>
              <a:t>Listening </a:t>
            </a:r>
            <a:r>
              <a:rPr lang="en-US" sz="1800" u="sng" dirty="0"/>
              <a:t>Portion</a:t>
            </a:r>
            <a:r>
              <a:rPr lang="en-US" sz="1800" u="sng" dirty="0" smtClean="0"/>
              <a:t>: </a:t>
            </a:r>
            <a:r>
              <a:rPr lang="en-US" sz="1800" dirty="0" smtClean="0"/>
              <a:t>Identify </a:t>
            </a:r>
            <a:r>
              <a:rPr lang="en-US" sz="1800" dirty="0"/>
              <a:t>songs by title.  Song titles will be included on the exam</a:t>
            </a:r>
          </a:p>
          <a:p>
            <a:pPr marL="914400" lvl="0" indent="-457200">
              <a:buFont typeface="+mj-lt"/>
              <a:buAutoNum type="arabicPeriod"/>
            </a:pPr>
            <a:r>
              <a:rPr lang="en-US" sz="1800" i="1" dirty="0"/>
              <a:t>In praise of Krishna (bhajan) </a:t>
            </a:r>
            <a:endParaRPr lang="en-US" sz="1800" dirty="0"/>
          </a:p>
          <a:p>
            <a:pPr marL="914400" lvl="0" indent="-457200">
              <a:buFont typeface="+mj-lt"/>
              <a:buAutoNum type="arabicPeriod"/>
            </a:pPr>
            <a:r>
              <a:rPr lang="en-US" sz="1800" i="1" dirty="0" err="1"/>
              <a:t>Ishq</a:t>
            </a:r>
            <a:endParaRPr lang="en-US" sz="1800" dirty="0"/>
          </a:p>
          <a:p>
            <a:pPr marL="914400" lvl="0" indent="-457200">
              <a:buFont typeface="+mj-lt"/>
              <a:buAutoNum type="arabicPeriod"/>
            </a:pPr>
            <a:r>
              <a:rPr lang="en-US" sz="1800" i="1" dirty="0" err="1"/>
              <a:t>Kudi</a:t>
            </a:r>
            <a:r>
              <a:rPr lang="en-US" sz="1800" i="1" dirty="0"/>
              <a:t> </a:t>
            </a:r>
            <a:r>
              <a:rPr lang="en-US" sz="1800" i="1" dirty="0" err="1"/>
              <a:t>Kudi</a:t>
            </a:r>
            <a:endParaRPr lang="en-US" sz="1800" dirty="0"/>
          </a:p>
          <a:p>
            <a:pPr marL="914400" lvl="0" indent="-457200">
              <a:buFont typeface="+mj-lt"/>
              <a:buAutoNum type="arabicPeriod"/>
            </a:pPr>
            <a:r>
              <a:rPr lang="en-US" sz="1800" i="1" dirty="0"/>
              <a:t>O… </a:t>
            </a:r>
            <a:r>
              <a:rPr lang="en-US" sz="1800" i="1" dirty="0" err="1"/>
              <a:t>Saya</a:t>
            </a:r>
            <a:endParaRPr lang="en-US" sz="1800" dirty="0"/>
          </a:p>
          <a:p>
            <a:pPr marL="914400" lvl="0" indent="-457200">
              <a:buFont typeface="+mj-lt"/>
              <a:buAutoNum type="arabicPeriod"/>
            </a:pPr>
            <a:r>
              <a:rPr lang="en-US" sz="1800" i="1" dirty="0"/>
              <a:t>Jai Ho </a:t>
            </a:r>
            <a:endParaRPr lang="en-US" sz="1800" dirty="0"/>
          </a:p>
          <a:p>
            <a:pPr marL="914400" lvl="0" indent="-457200">
              <a:buFont typeface="+mj-lt"/>
              <a:buAutoNum type="arabicPeriod"/>
            </a:pPr>
            <a:r>
              <a:rPr lang="en-US" sz="1800" i="1" dirty="0" err="1"/>
              <a:t>Sarasamadana</a:t>
            </a:r>
            <a:endParaRPr lang="en-US" sz="1800" dirty="0"/>
          </a:p>
          <a:p>
            <a:pPr marL="914400" lvl="0" indent="-457200">
              <a:buFont typeface="+mj-lt"/>
              <a:buAutoNum type="arabicPeriod"/>
            </a:pPr>
            <a:r>
              <a:rPr lang="en-US" sz="1800" i="1" dirty="0"/>
              <a:t>Raga </a:t>
            </a:r>
            <a:r>
              <a:rPr lang="en-US" sz="1800" i="1" dirty="0" err="1"/>
              <a:t>nat</a:t>
            </a:r>
            <a:r>
              <a:rPr lang="en-US" sz="1800" i="1" dirty="0"/>
              <a:t> </a:t>
            </a:r>
            <a:r>
              <a:rPr lang="en-US" sz="1800" i="1" dirty="0" err="1"/>
              <a:t>bhairav</a:t>
            </a:r>
            <a:endParaRPr lang="en-US" sz="1800" dirty="0"/>
          </a:p>
          <a:p>
            <a:pPr marL="914400" lvl="0" indent="-457200">
              <a:buFont typeface="+mj-lt"/>
              <a:buAutoNum type="arabicPeriod"/>
            </a:pPr>
            <a:r>
              <a:rPr lang="en-US" sz="1800" i="1" dirty="0"/>
              <a:t>India</a:t>
            </a:r>
            <a:endParaRPr lang="en-US" sz="1800" dirty="0"/>
          </a:p>
          <a:p>
            <a:pPr marL="914400" lvl="0" indent="-457200">
              <a:buFont typeface="+mj-lt"/>
              <a:buAutoNum type="arabicPeriod"/>
            </a:pPr>
            <a:r>
              <a:rPr lang="en-US" sz="1800" i="1" dirty="0"/>
              <a:t>Love You To </a:t>
            </a:r>
            <a:endParaRPr lang="en-US" sz="1800" dirty="0"/>
          </a:p>
          <a:p>
            <a:pPr marL="914400" lvl="0" indent="-457200">
              <a:buFont typeface="+mj-lt"/>
              <a:buAutoNum type="arabicPeriod"/>
            </a:pPr>
            <a:r>
              <a:rPr lang="en-US" sz="1800" i="1" dirty="0"/>
              <a:t>Within You Without </a:t>
            </a:r>
            <a:r>
              <a:rPr lang="en-US" sz="1800" i="1" dirty="0" smtClean="0"/>
              <a:t>You</a:t>
            </a:r>
            <a:endParaRPr lang="en-US" sz="1800" dirty="0"/>
          </a:p>
          <a:p>
            <a:pPr marL="914400" lvl="0" indent="-457200">
              <a:buFont typeface="+mj-lt"/>
              <a:buAutoNum type="arabicPeriod"/>
            </a:pPr>
            <a:r>
              <a:rPr lang="en-US" sz="1800" i="1" dirty="0"/>
              <a:t>Joy</a:t>
            </a:r>
            <a:endParaRPr lang="en-US" sz="1800" dirty="0"/>
          </a:p>
          <a:p>
            <a:pPr marL="914400" lvl="0" indent="-457200">
              <a:buFont typeface="+mj-lt"/>
              <a:buAutoNum type="arabicPeriod"/>
            </a:pPr>
            <a:r>
              <a:rPr lang="en-US" sz="1800" i="1" dirty="0"/>
              <a:t>Living </a:t>
            </a:r>
            <a:r>
              <a:rPr lang="en-US" sz="1800" i="1" dirty="0" smtClean="0"/>
              <a:t>magic</a:t>
            </a:r>
          </a:p>
        </p:txBody>
      </p:sp>
      <p:sp>
        <p:nvSpPr>
          <p:cNvPr id="3" name="Title 2"/>
          <p:cNvSpPr>
            <a:spLocks noGrp="1"/>
          </p:cNvSpPr>
          <p:nvPr>
            <p:ph type="title"/>
          </p:nvPr>
        </p:nvSpPr>
        <p:spPr>
          <a:xfrm>
            <a:off x="0" y="1"/>
            <a:ext cx="10515600" cy="571500"/>
          </a:xfrm>
        </p:spPr>
        <p:txBody>
          <a:bodyPr anchor="t">
            <a:normAutofit fontScale="90000"/>
          </a:bodyPr>
          <a:lstStyle/>
          <a:p>
            <a:r>
              <a:rPr lang="en-US" sz="3600" dirty="0"/>
              <a:t>Indian Music Exam</a:t>
            </a:r>
            <a:endParaRPr lang="en-US" sz="3600" dirty="0"/>
          </a:p>
        </p:txBody>
      </p:sp>
      <p:sp>
        <p:nvSpPr>
          <p:cNvPr id="4" name="TextBox 3"/>
          <p:cNvSpPr txBox="1"/>
          <p:nvPr/>
        </p:nvSpPr>
        <p:spPr>
          <a:xfrm>
            <a:off x="6043613" y="1928814"/>
            <a:ext cx="6148387" cy="3139321"/>
          </a:xfrm>
          <a:prstGeom prst="rect">
            <a:avLst/>
          </a:prstGeom>
          <a:noFill/>
        </p:spPr>
        <p:txBody>
          <a:bodyPr wrap="square" rtlCol="0">
            <a:spAutoFit/>
          </a:bodyPr>
          <a:lstStyle/>
          <a:p>
            <a:r>
              <a:rPr lang="en-US" u="sng" dirty="0"/>
              <a:t>Short Answers</a:t>
            </a:r>
            <a:endParaRPr lang="en-US" dirty="0"/>
          </a:p>
          <a:p>
            <a:pPr lvl="1"/>
            <a:r>
              <a:rPr lang="en-US" dirty="0"/>
              <a:t>Description of the Raga concept</a:t>
            </a:r>
          </a:p>
          <a:p>
            <a:pPr lvl="1"/>
            <a:r>
              <a:rPr lang="en-US" dirty="0"/>
              <a:t>Comparison between Hindustani and Karnatak traditions</a:t>
            </a:r>
          </a:p>
          <a:p>
            <a:pPr lvl="1"/>
            <a:r>
              <a:rPr lang="en-US" dirty="0"/>
              <a:t>Tala</a:t>
            </a:r>
          </a:p>
          <a:p>
            <a:pPr lvl="1"/>
            <a:r>
              <a:rPr lang="en-US" dirty="0"/>
              <a:t>Alap and </a:t>
            </a:r>
            <a:r>
              <a:rPr lang="en-US" dirty="0" smtClean="0"/>
              <a:t>Gat</a:t>
            </a:r>
          </a:p>
          <a:p>
            <a:pPr lvl="1"/>
            <a:endParaRPr lang="en-US" dirty="0"/>
          </a:p>
          <a:p>
            <a:r>
              <a:rPr lang="en-US" u="sng" dirty="0"/>
              <a:t>Multi Choice</a:t>
            </a:r>
            <a:r>
              <a:rPr lang="en-US" dirty="0"/>
              <a:t>: This will cover the gamut of Indian music from theory to instruments to significant musicians</a:t>
            </a:r>
          </a:p>
          <a:p>
            <a:endParaRPr lang="en-US" dirty="0"/>
          </a:p>
        </p:txBody>
      </p:sp>
      <p:sp>
        <p:nvSpPr>
          <p:cNvPr id="5" name="TextBox 4"/>
          <p:cNvSpPr txBox="1"/>
          <p:nvPr/>
        </p:nvSpPr>
        <p:spPr>
          <a:xfrm>
            <a:off x="242888" y="571501"/>
            <a:ext cx="11949112" cy="923330"/>
          </a:xfrm>
          <a:prstGeom prst="rect">
            <a:avLst/>
          </a:prstGeom>
          <a:noFill/>
        </p:spPr>
        <p:txBody>
          <a:bodyPr wrap="square" rtlCol="0">
            <a:spAutoFit/>
          </a:bodyPr>
          <a:lstStyle/>
          <a:p>
            <a:pPr marL="285750" indent="-285750">
              <a:buFont typeface="Arial" panose="020B0604020202020204" pitchFamily="34" charset="0"/>
              <a:buChar char="•"/>
            </a:pPr>
            <a:r>
              <a:rPr lang="en-US" dirty="0"/>
              <a:t>Use the textbook website as a resource – </a:t>
            </a:r>
            <a:r>
              <a:rPr lang="en-US" dirty="0">
                <a:hlinkClick r:id="rId2"/>
              </a:rPr>
              <a:t>http://highered.mheducation.com/sites/0073526649/student_view0/index.html</a:t>
            </a:r>
            <a:endParaRPr lang="en-US" dirty="0"/>
          </a:p>
          <a:p>
            <a:pPr marL="285750" indent="-285750">
              <a:buFont typeface="Arial" panose="020B0604020202020204" pitchFamily="34" charset="0"/>
              <a:buChar char="•"/>
            </a:pPr>
            <a:r>
              <a:rPr lang="en-US" dirty="0"/>
              <a:t>My teacher page (Global </a:t>
            </a:r>
            <a:r>
              <a:rPr lang="en-US" dirty="0" smtClean="0"/>
              <a:t>Studies – Indian Music </a:t>
            </a:r>
            <a:r>
              <a:rPr lang="en-US" dirty="0"/>
              <a:t>tab) address is: </a:t>
            </a:r>
            <a:r>
              <a:rPr lang="en-US" dirty="0">
                <a:hlinkClick r:id="rId3"/>
              </a:rPr>
              <a:t>http://www.muhlsdk12.org/Page/4293</a:t>
            </a:r>
            <a:endParaRPr lang="en-US" dirty="0"/>
          </a:p>
        </p:txBody>
      </p:sp>
    </p:spTree>
    <p:extLst>
      <p:ext uri="{BB962C8B-B14F-4D97-AF65-F5344CB8AC3E}">
        <p14:creationId xmlns:p14="http://schemas.microsoft.com/office/powerpoint/2010/main" val="121476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1000"/>
                                        <p:tgtEl>
                                          <p:spTgt spid="2">
                                            <p:txEl>
                                              <p:pRg st="4" end="4"/>
                                            </p:txEl>
                                          </p:spTgt>
                                        </p:tgtEl>
                                      </p:cBhvr>
                                    </p:animEffect>
                                    <p:anim calcmode="lin" valueType="num">
                                      <p:cBhvr>
                                        <p:cTn id="4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1000"/>
                                        <p:tgtEl>
                                          <p:spTgt spid="2">
                                            <p:txEl>
                                              <p:pRg st="5" end="5"/>
                                            </p:txEl>
                                          </p:spTgt>
                                        </p:tgtEl>
                                      </p:cBhvr>
                                    </p:animEffect>
                                    <p:anim calcmode="lin" valueType="num">
                                      <p:cBhvr>
                                        <p:cTn id="4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1000"/>
                                        <p:tgtEl>
                                          <p:spTgt spid="2">
                                            <p:txEl>
                                              <p:pRg st="6" end="6"/>
                                            </p:txEl>
                                          </p:spTgt>
                                        </p:tgtEl>
                                      </p:cBhvr>
                                    </p:animEffect>
                                    <p:anim calcmode="lin" valueType="num">
                                      <p:cBhvr>
                                        <p:cTn id="5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fade">
                                      <p:cBhvr>
                                        <p:cTn id="61" dur="1000"/>
                                        <p:tgtEl>
                                          <p:spTgt spid="2">
                                            <p:txEl>
                                              <p:pRg st="8" end="8"/>
                                            </p:txEl>
                                          </p:spTgt>
                                        </p:tgtEl>
                                      </p:cBhvr>
                                    </p:animEffect>
                                    <p:anim calcmode="lin" valueType="num">
                                      <p:cBhvr>
                                        <p:cTn id="6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
                                            <p:txEl>
                                              <p:pRg st="9" end="9"/>
                                            </p:txEl>
                                          </p:spTgt>
                                        </p:tgtEl>
                                        <p:attrNameLst>
                                          <p:attrName>style.visibility</p:attrName>
                                        </p:attrNameLst>
                                      </p:cBhvr>
                                      <p:to>
                                        <p:strVal val="visible"/>
                                      </p:to>
                                    </p:set>
                                    <p:animEffect transition="in" filter="fade">
                                      <p:cBhvr>
                                        <p:cTn id="66" dur="1000"/>
                                        <p:tgtEl>
                                          <p:spTgt spid="2">
                                            <p:txEl>
                                              <p:pRg st="9" end="9"/>
                                            </p:txEl>
                                          </p:spTgt>
                                        </p:tgtEl>
                                      </p:cBhvr>
                                    </p:animEffect>
                                    <p:anim calcmode="lin" valueType="num">
                                      <p:cBhvr>
                                        <p:cTn id="6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
                                            <p:txEl>
                                              <p:pRg st="10" end="10"/>
                                            </p:txEl>
                                          </p:spTgt>
                                        </p:tgtEl>
                                        <p:attrNameLst>
                                          <p:attrName>style.visibility</p:attrName>
                                        </p:attrNameLst>
                                      </p:cBhvr>
                                      <p:to>
                                        <p:strVal val="visible"/>
                                      </p:to>
                                    </p:set>
                                    <p:animEffect transition="in" filter="fade">
                                      <p:cBhvr>
                                        <p:cTn id="71" dur="1000"/>
                                        <p:tgtEl>
                                          <p:spTgt spid="2">
                                            <p:txEl>
                                              <p:pRg st="10" end="10"/>
                                            </p:txEl>
                                          </p:spTgt>
                                        </p:tgtEl>
                                      </p:cBhvr>
                                    </p:animEffect>
                                    <p:anim calcmode="lin" valueType="num">
                                      <p:cBhvr>
                                        <p:cTn id="7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
                                            <p:txEl>
                                              <p:pRg st="11" end="11"/>
                                            </p:txEl>
                                          </p:spTgt>
                                        </p:tgtEl>
                                        <p:attrNameLst>
                                          <p:attrName>style.visibility</p:attrName>
                                        </p:attrNameLst>
                                      </p:cBhvr>
                                      <p:to>
                                        <p:strVal val="visible"/>
                                      </p:to>
                                    </p:set>
                                    <p:animEffect transition="in" filter="fade">
                                      <p:cBhvr>
                                        <p:cTn id="76" dur="1000"/>
                                        <p:tgtEl>
                                          <p:spTgt spid="2">
                                            <p:txEl>
                                              <p:pRg st="11" end="11"/>
                                            </p:txEl>
                                          </p:spTgt>
                                        </p:tgtEl>
                                      </p:cBhvr>
                                    </p:animEffect>
                                    <p:anim calcmode="lin" valueType="num">
                                      <p:cBhvr>
                                        <p:cTn id="7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
                                            <p:txEl>
                                              <p:pRg st="12" end="12"/>
                                            </p:txEl>
                                          </p:spTgt>
                                        </p:tgtEl>
                                        <p:attrNameLst>
                                          <p:attrName>style.visibility</p:attrName>
                                        </p:attrNameLst>
                                      </p:cBhvr>
                                      <p:to>
                                        <p:strVal val="visible"/>
                                      </p:to>
                                    </p:set>
                                    <p:animEffect transition="in" filter="fade">
                                      <p:cBhvr>
                                        <p:cTn id="81" dur="1000"/>
                                        <p:tgtEl>
                                          <p:spTgt spid="2">
                                            <p:txEl>
                                              <p:pRg st="12" end="12"/>
                                            </p:txEl>
                                          </p:spTgt>
                                        </p:tgtEl>
                                      </p:cBhvr>
                                    </p:animEffect>
                                    <p:anim calcmode="lin" valueType="num">
                                      <p:cBhvr>
                                        <p:cTn id="8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83"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
                                            <p:txEl>
                                              <p:pRg st="0" end="0"/>
                                            </p:txEl>
                                          </p:spTgt>
                                        </p:tgtEl>
                                        <p:attrNameLst>
                                          <p:attrName>style.visibility</p:attrName>
                                        </p:attrNameLst>
                                      </p:cBhvr>
                                      <p:to>
                                        <p:strVal val="visible"/>
                                      </p:to>
                                    </p:set>
                                    <p:animEffect transition="in" filter="fade">
                                      <p:cBhvr>
                                        <p:cTn id="88" dur="1000"/>
                                        <p:tgtEl>
                                          <p:spTgt spid="4">
                                            <p:txEl>
                                              <p:pRg st="0" end="0"/>
                                            </p:txEl>
                                          </p:spTgt>
                                        </p:tgtEl>
                                      </p:cBhvr>
                                    </p:animEffect>
                                    <p:anim calcmode="lin" valueType="num">
                                      <p:cBhvr>
                                        <p:cTn id="8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4">
                                            <p:txEl>
                                              <p:pRg st="2" end="2"/>
                                            </p:txEl>
                                          </p:spTgt>
                                        </p:tgtEl>
                                        <p:attrNameLst>
                                          <p:attrName>style.visibility</p:attrName>
                                        </p:attrNameLst>
                                      </p:cBhvr>
                                      <p:to>
                                        <p:strVal val="visible"/>
                                      </p:to>
                                    </p:set>
                                    <p:animEffect transition="in" filter="fade">
                                      <p:cBhvr>
                                        <p:cTn id="93" dur="1000"/>
                                        <p:tgtEl>
                                          <p:spTgt spid="4">
                                            <p:txEl>
                                              <p:pRg st="2" end="2"/>
                                            </p:txEl>
                                          </p:spTgt>
                                        </p:tgtEl>
                                      </p:cBhvr>
                                    </p:animEffect>
                                    <p:anim calcmode="lin" valueType="num">
                                      <p:cBhvr>
                                        <p:cTn id="9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42" presetClass="entr" presetSubtype="0" fill="hold" nodeType="afterEffect">
                                  <p:stCondLst>
                                    <p:cond delay="0"/>
                                  </p:stCondLst>
                                  <p:childTnLst>
                                    <p:set>
                                      <p:cBhvr>
                                        <p:cTn id="98" dur="1" fill="hold">
                                          <p:stCondLst>
                                            <p:cond delay="0"/>
                                          </p:stCondLst>
                                        </p:cTn>
                                        <p:tgtEl>
                                          <p:spTgt spid="4">
                                            <p:txEl>
                                              <p:pRg st="1" end="1"/>
                                            </p:txEl>
                                          </p:spTgt>
                                        </p:tgtEl>
                                        <p:attrNameLst>
                                          <p:attrName>style.visibility</p:attrName>
                                        </p:attrNameLst>
                                      </p:cBhvr>
                                      <p:to>
                                        <p:strVal val="visible"/>
                                      </p:to>
                                    </p:set>
                                    <p:animEffect transition="in" filter="fade">
                                      <p:cBhvr>
                                        <p:cTn id="99" dur="1000"/>
                                        <p:tgtEl>
                                          <p:spTgt spid="4">
                                            <p:txEl>
                                              <p:pRg st="1" end="1"/>
                                            </p:txEl>
                                          </p:spTgt>
                                        </p:tgtEl>
                                      </p:cBhvr>
                                    </p:animEffect>
                                    <p:anim calcmode="lin" valueType="num">
                                      <p:cBhvr>
                                        <p:cTn id="10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0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4">
                                            <p:txEl>
                                              <p:pRg st="3" end="3"/>
                                            </p:txEl>
                                          </p:spTgt>
                                        </p:tgtEl>
                                        <p:attrNameLst>
                                          <p:attrName>style.visibility</p:attrName>
                                        </p:attrNameLst>
                                      </p:cBhvr>
                                      <p:to>
                                        <p:strVal val="visible"/>
                                      </p:to>
                                    </p:set>
                                    <p:animEffect transition="in" filter="fade">
                                      <p:cBhvr>
                                        <p:cTn id="104" dur="1000"/>
                                        <p:tgtEl>
                                          <p:spTgt spid="4">
                                            <p:txEl>
                                              <p:pRg st="3" end="3"/>
                                            </p:txEl>
                                          </p:spTgt>
                                        </p:tgtEl>
                                      </p:cBhvr>
                                    </p:animEffect>
                                    <p:anim calcmode="lin" valueType="num">
                                      <p:cBhvr>
                                        <p:cTn id="10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0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4">
                                            <p:txEl>
                                              <p:pRg st="4" end="4"/>
                                            </p:txEl>
                                          </p:spTgt>
                                        </p:tgtEl>
                                        <p:attrNameLst>
                                          <p:attrName>style.visibility</p:attrName>
                                        </p:attrNameLst>
                                      </p:cBhvr>
                                      <p:to>
                                        <p:strVal val="visible"/>
                                      </p:to>
                                    </p:set>
                                    <p:animEffect transition="in" filter="fade">
                                      <p:cBhvr>
                                        <p:cTn id="109" dur="1000"/>
                                        <p:tgtEl>
                                          <p:spTgt spid="4">
                                            <p:txEl>
                                              <p:pRg st="4" end="4"/>
                                            </p:txEl>
                                          </p:spTgt>
                                        </p:tgtEl>
                                      </p:cBhvr>
                                    </p:animEffect>
                                    <p:anim calcmode="lin" valueType="num">
                                      <p:cBhvr>
                                        <p:cTn id="11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1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4">
                                            <p:txEl>
                                              <p:pRg st="6" end="6"/>
                                            </p:txEl>
                                          </p:spTgt>
                                        </p:tgtEl>
                                        <p:attrNameLst>
                                          <p:attrName>style.visibility</p:attrName>
                                        </p:attrNameLst>
                                      </p:cBhvr>
                                      <p:to>
                                        <p:strVal val="visible"/>
                                      </p:to>
                                    </p:set>
                                    <p:animEffect transition="in" filter="fade">
                                      <p:cBhvr>
                                        <p:cTn id="116" dur="1000"/>
                                        <p:tgtEl>
                                          <p:spTgt spid="4">
                                            <p:txEl>
                                              <p:pRg st="6" end="6"/>
                                            </p:txEl>
                                          </p:spTgt>
                                        </p:tgtEl>
                                      </p:cBhvr>
                                    </p:animEffect>
                                    <p:anim calcmode="lin" valueType="num">
                                      <p:cBhvr>
                                        <p:cTn id="11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1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24852" y="349751"/>
            <a:ext cx="10515600" cy="6195428"/>
          </a:xfrm>
        </p:spPr>
        <p:txBody>
          <a:bodyPr>
            <a:normAutofit/>
          </a:bodyPr>
          <a:lstStyle/>
          <a:p>
            <a:pPr lvl="0"/>
            <a:r>
              <a:rPr lang="en-US" dirty="0" smtClean="0"/>
              <a:t>Biographical Highlights (continued)</a:t>
            </a:r>
          </a:p>
          <a:p>
            <a:pPr lvl="1"/>
            <a:r>
              <a:rPr lang="en-US" dirty="0" smtClean="0"/>
              <a:t>1938: began serious study of sitar under Allaudin Khan. Within a year, Shankar was performing public recitals.</a:t>
            </a:r>
          </a:p>
          <a:p>
            <a:pPr lvl="1"/>
            <a:r>
              <a:rPr lang="en-US" dirty="0" smtClean="0"/>
              <a:t>1946: became director of All-India Radio, composed works for sitar and other Indian instruments with classical Western instrumentation</a:t>
            </a:r>
          </a:p>
          <a:p>
            <a:pPr lvl="1"/>
            <a:r>
              <a:rPr lang="en-US" dirty="0" smtClean="0"/>
              <a:t>1950s-1980s: </a:t>
            </a:r>
          </a:p>
          <a:p>
            <a:pPr lvl="2"/>
            <a:r>
              <a:rPr lang="en-US" dirty="0" smtClean="0"/>
              <a:t>began collaborating with American violinist Yehudi Menuhin, performing and composing.</a:t>
            </a:r>
          </a:p>
          <a:p>
            <a:pPr lvl="3"/>
            <a:r>
              <a:rPr lang="en-US" dirty="0" smtClean="0"/>
              <a:t>This led to the first significant cross-cultural albums: </a:t>
            </a:r>
            <a:r>
              <a:rPr lang="en-US" i="1" dirty="0" smtClean="0"/>
              <a:t>West Meets East </a:t>
            </a:r>
            <a:r>
              <a:rPr lang="en-US" dirty="0" smtClean="0"/>
              <a:t>(1967 – Grammy award-winning); </a:t>
            </a:r>
            <a:r>
              <a:rPr lang="en-US" i="1" dirty="0" smtClean="0"/>
              <a:t>West Meets East, Vol. 2 </a:t>
            </a:r>
            <a:r>
              <a:rPr lang="en-US" dirty="0" smtClean="0"/>
              <a:t>(1968)</a:t>
            </a:r>
          </a:p>
          <a:p>
            <a:pPr lvl="2"/>
            <a:r>
              <a:rPr lang="en-US" dirty="0" smtClean="0"/>
              <a:t>Influenced American jazz icon John Coltrane; met in 1964, planned to work together but Coltrane died in 1967</a:t>
            </a:r>
          </a:p>
          <a:p>
            <a:pPr lvl="2"/>
            <a:r>
              <a:rPr lang="en-US" dirty="0" smtClean="0"/>
              <a:t>1966: met George Harrison of The Beatles. This led to a long and productive partnership.  Shankar’s relationship with Harrison raised Shankar’s international profile, particularly with fans of pop music.</a:t>
            </a:r>
          </a:p>
        </p:txBody>
      </p:sp>
      <p:pic>
        <p:nvPicPr>
          <p:cNvPr id="2050" name="Picture 2" descr="Image result for ravi shankar west meets ea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3013" y="946484"/>
            <a:ext cx="2201718" cy="2197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john coltrane + ravi shank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0649" y="1951211"/>
            <a:ext cx="1932532" cy="2385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avi shankar george har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0649" y="4620126"/>
            <a:ext cx="2125578" cy="212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1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3" end="3"/>
                                            </p:txEl>
                                          </p:spTgt>
                                        </p:tgtEl>
                                        <p:attrNameLst>
                                          <p:attrName>style.visibility</p:attrName>
                                        </p:attrNameLst>
                                      </p:cBhvr>
                                      <p:to>
                                        <p:strVal val="visible"/>
                                      </p:to>
                                    </p:set>
                                    <p:animEffect transition="in" filter="fade">
                                      <p:cBhvr>
                                        <p:cTn id="14" dur="1000"/>
                                        <p:tgtEl>
                                          <p:spTgt spid="14">
                                            <p:txEl>
                                              <p:pRg st="3" end="3"/>
                                            </p:txEl>
                                          </p:spTgt>
                                        </p:tgtEl>
                                      </p:cBhvr>
                                    </p:animEffect>
                                    <p:anim calcmode="lin" valueType="num">
                                      <p:cBhvr>
                                        <p:cTn id="1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1000"/>
                                        <p:tgtEl>
                                          <p:spTgt spid="14">
                                            <p:txEl>
                                              <p:pRg st="4" end="4"/>
                                            </p:txEl>
                                          </p:spTgt>
                                        </p:tgtEl>
                                      </p:cBhvr>
                                    </p:animEffect>
                                    <p:anim calcmode="lin" valueType="num">
                                      <p:cBhvr>
                                        <p:cTn id="20"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fade">
                                      <p:cBhvr>
                                        <p:cTn id="26" dur="1000"/>
                                        <p:tgtEl>
                                          <p:spTgt spid="14">
                                            <p:txEl>
                                              <p:pRg st="5" end="5"/>
                                            </p:txEl>
                                          </p:spTgt>
                                        </p:tgtEl>
                                      </p:cBhvr>
                                    </p:animEffect>
                                    <p:anim calcmode="lin" valueType="num">
                                      <p:cBhvr>
                                        <p:cTn id="27"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xEl>
                                              <p:pRg st="6" end="6"/>
                                            </p:txEl>
                                          </p:spTgt>
                                        </p:tgtEl>
                                        <p:attrNameLst>
                                          <p:attrName>style.visibility</p:attrName>
                                        </p:attrNameLst>
                                      </p:cBhvr>
                                      <p:to>
                                        <p:strVal val="visible"/>
                                      </p:to>
                                    </p:set>
                                    <p:animEffect transition="in" filter="fade">
                                      <p:cBhvr>
                                        <p:cTn id="36" dur="1000"/>
                                        <p:tgtEl>
                                          <p:spTgt spid="14">
                                            <p:txEl>
                                              <p:pRg st="6" end="6"/>
                                            </p:txEl>
                                          </p:spTgt>
                                        </p:tgtEl>
                                      </p:cBhvr>
                                    </p:animEffect>
                                    <p:anim calcmode="lin" valueType="num">
                                      <p:cBhvr>
                                        <p:cTn id="37"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xEl>
                                              <p:pRg st="7" end="7"/>
                                            </p:txEl>
                                          </p:spTgt>
                                        </p:tgtEl>
                                        <p:attrNameLst>
                                          <p:attrName>style.visibility</p:attrName>
                                        </p:attrNameLst>
                                      </p:cBhvr>
                                      <p:to>
                                        <p:strVal val="visible"/>
                                      </p:to>
                                    </p:set>
                                    <p:animEffect transition="in" filter="fade">
                                      <p:cBhvr>
                                        <p:cTn id="46" dur="1000"/>
                                        <p:tgtEl>
                                          <p:spTgt spid="14">
                                            <p:txEl>
                                              <p:pRg st="7" end="7"/>
                                            </p:txEl>
                                          </p:spTgt>
                                        </p:tgtEl>
                                      </p:cBhvr>
                                    </p:animEffect>
                                    <p:anim calcmode="lin" valueType="num">
                                      <p:cBhvr>
                                        <p:cTn id="47"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fade">
                                      <p:cBhvr>
                                        <p:cTn id="51" dur="1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237698" y="242484"/>
            <a:ext cx="10515600" cy="5830770"/>
          </a:xfrm>
        </p:spPr>
        <p:txBody>
          <a:bodyPr>
            <a:normAutofit/>
          </a:bodyPr>
          <a:lstStyle/>
          <a:p>
            <a:pPr lvl="0"/>
            <a:r>
              <a:rPr lang="en-US" dirty="0" smtClean="0"/>
              <a:t>Biographical Highlights (continued)</a:t>
            </a:r>
          </a:p>
          <a:p>
            <a:pPr lvl="1"/>
            <a:r>
              <a:rPr lang="en-US" dirty="0" smtClean="0"/>
              <a:t>1950s-1980s (continued)</a:t>
            </a:r>
          </a:p>
          <a:p>
            <a:pPr lvl="2"/>
            <a:r>
              <a:rPr lang="en-US" dirty="0" smtClean="0"/>
              <a:t>Performed at Monterey (CA) Pop Festival and at Woodstock</a:t>
            </a:r>
          </a:p>
          <a:p>
            <a:pPr lvl="2"/>
            <a:r>
              <a:rPr lang="en-US" dirty="0" smtClean="0"/>
              <a:t>“Concert for Bangladesh” in 1971 – considered the first modern charity concert.</a:t>
            </a:r>
          </a:p>
          <a:p>
            <a:pPr lvl="2"/>
            <a:r>
              <a:rPr lang="en-US" dirty="0" smtClean="0"/>
              <a:t>Worked at several American universities</a:t>
            </a:r>
          </a:p>
          <a:p>
            <a:pPr lvl="2"/>
            <a:r>
              <a:rPr lang="en-US" dirty="0" smtClean="0"/>
              <a:t>Multiple tours throughout world – furthering Shankar’s goal of educating people about Indian music</a:t>
            </a:r>
          </a:p>
          <a:p>
            <a:pPr lvl="2"/>
            <a:r>
              <a:rPr lang="en-US" dirty="0" smtClean="0"/>
              <a:t>Throughout this time, Shankar composed: classical Indian, Indian dance dramas, film scores (nominated for Oscar in 1982), collaborative works fusing Indian and Western traditions, use of electronic instrumentation</a:t>
            </a:r>
          </a:p>
          <a:p>
            <a:pPr lvl="1"/>
            <a:r>
              <a:rPr lang="en-US" dirty="0" smtClean="0"/>
              <a:t>Musical daughters</a:t>
            </a:r>
          </a:p>
          <a:p>
            <a:pPr lvl="2"/>
            <a:r>
              <a:rPr lang="en-US" dirty="0" smtClean="0"/>
              <a:t>Norah Jones (b. 1979) – American singer/songwriter</a:t>
            </a:r>
          </a:p>
          <a:p>
            <a:pPr lvl="2"/>
            <a:r>
              <a:rPr lang="en-US" dirty="0" smtClean="0"/>
              <a:t>Anoushka Shankar (b. 1981) – Indian sitar player and composer</a:t>
            </a:r>
          </a:p>
          <a:p>
            <a:pPr lvl="1"/>
            <a:r>
              <a:rPr lang="en-US" dirty="0" smtClean="0"/>
              <a:t>Ravi Shankar passed away in December 2012</a:t>
            </a:r>
          </a:p>
          <a:p>
            <a:pPr lvl="1"/>
            <a:endParaRPr lang="en-US" dirty="0" smtClean="0"/>
          </a:p>
        </p:txBody>
      </p:sp>
      <p:pic>
        <p:nvPicPr>
          <p:cNvPr id="1026" name="Picture 2" descr="Image result for norah jones 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755" y="2282608"/>
            <a:ext cx="2096306" cy="2077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oushka Shank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6445" y="4094516"/>
            <a:ext cx="2114609" cy="2647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avi Shank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255" y="1746913"/>
            <a:ext cx="3684351" cy="207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4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1000"/>
                                        <p:tgtEl>
                                          <p:spTgt spid="14">
                                            <p:txEl>
                                              <p:pRg st="2" end="2"/>
                                            </p:txEl>
                                          </p:spTgt>
                                        </p:tgtEl>
                                      </p:cBhvr>
                                    </p:animEffect>
                                    <p:anim calcmode="lin" valueType="num">
                                      <p:cBhvr>
                                        <p:cTn id="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1000"/>
                                        <p:tgtEl>
                                          <p:spTgt spid="14">
                                            <p:txEl>
                                              <p:pRg st="3" end="3"/>
                                            </p:txEl>
                                          </p:spTgt>
                                        </p:tgtEl>
                                      </p:cBhvr>
                                    </p:animEffect>
                                    <p:anim calcmode="lin" valueType="num">
                                      <p:cBhvr>
                                        <p:cTn id="13"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1000"/>
                                        <p:tgtEl>
                                          <p:spTgt spid="14">
                                            <p:txEl>
                                              <p:pRg st="4" end="4"/>
                                            </p:txEl>
                                          </p:spTgt>
                                        </p:tgtEl>
                                      </p:cBhvr>
                                    </p:animEffect>
                                    <p:anim calcmode="lin" valueType="num">
                                      <p:cBhvr>
                                        <p:cTn id="20"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fade">
                                      <p:cBhvr>
                                        <p:cTn id="26" dur="1000"/>
                                        <p:tgtEl>
                                          <p:spTgt spid="14">
                                            <p:txEl>
                                              <p:pRg st="5" end="5"/>
                                            </p:txEl>
                                          </p:spTgt>
                                        </p:tgtEl>
                                      </p:cBhvr>
                                    </p:animEffect>
                                    <p:anim calcmode="lin" valueType="num">
                                      <p:cBhvr>
                                        <p:cTn id="27"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animEffect transition="in" filter="fade">
                                      <p:cBhvr>
                                        <p:cTn id="33" dur="1000"/>
                                        <p:tgtEl>
                                          <p:spTgt spid="14">
                                            <p:txEl>
                                              <p:pRg st="6" end="6"/>
                                            </p:txEl>
                                          </p:spTgt>
                                        </p:tgtEl>
                                      </p:cBhvr>
                                    </p:animEffect>
                                    <p:anim calcmode="lin" valueType="num">
                                      <p:cBhvr>
                                        <p:cTn id="34"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xEl>
                                              <p:pRg st="7" end="7"/>
                                            </p:txEl>
                                          </p:spTgt>
                                        </p:tgtEl>
                                        <p:attrNameLst>
                                          <p:attrName>style.visibility</p:attrName>
                                        </p:attrNameLst>
                                      </p:cBhvr>
                                      <p:to>
                                        <p:strVal val="visible"/>
                                      </p:to>
                                    </p:set>
                                    <p:animEffect transition="in" filter="fade">
                                      <p:cBhvr>
                                        <p:cTn id="40" dur="1000"/>
                                        <p:tgtEl>
                                          <p:spTgt spid="14">
                                            <p:txEl>
                                              <p:pRg st="7" end="7"/>
                                            </p:txEl>
                                          </p:spTgt>
                                        </p:tgtEl>
                                      </p:cBhvr>
                                    </p:animEffect>
                                    <p:anim calcmode="lin" valueType="num">
                                      <p:cBhvr>
                                        <p:cTn id="41"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Effect transition="in" filter="fade">
                                      <p:cBhvr>
                                        <p:cTn id="47" dur="1000"/>
                                        <p:tgtEl>
                                          <p:spTgt spid="14">
                                            <p:txEl>
                                              <p:pRg st="8" end="8"/>
                                            </p:txEl>
                                          </p:spTgt>
                                        </p:tgtEl>
                                      </p:cBhvr>
                                    </p:animEffect>
                                    <p:anim calcmode="lin" valueType="num">
                                      <p:cBhvr>
                                        <p:cTn id="48"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4">
                                            <p:txEl>
                                              <p:pRg st="8" end="8"/>
                                            </p:txEl>
                                          </p:spTgt>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4">
                                            <p:txEl>
                                              <p:pRg st="9" end="9"/>
                                            </p:txEl>
                                          </p:spTgt>
                                        </p:tgtEl>
                                        <p:attrNameLst>
                                          <p:attrName>style.visibility</p:attrName>
                                        </p:attrNameLst>
                                      </p:cBhvr>
                                      <p:to>
                                        <p:strVal val="visible"/>
                                      </p:to>
                                    </p:set>
                                    <p:animEffect transition="in" filter="fade">
                                      <p:cBhvr>
                                        <p:cTn id="57" dur="1000"/>
                                        <p:tgtEl>
                                          <p:spTgt spid="14">
                                            <p:txEl>
                                              <p:pRg st="9" end="9"/>
                                            </p:txEl>
                                          </p:spTgt>
                                        </p:tgtEl>
                                      </p:cBhvr>
                                    </p:animEffect>
                                    <p:anim calcmode="lin" valueType="num">
                                      <p:cBhvr>
                                        <p:cTn id="58"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60" presetID="10"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500"/>
                                        <p:tgtEl>
                                          <p:spTgt spid="1028"/>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4">
                                            <p:txEl>
                                              <p:pRg st="10" end="10"/>
                                            </p:txEl>
                                          </p:spTgt>
                                        </p:tgtEl>
                                        <p:attrNameLst>
                                          <p:attrName>style.visibility</p:attrName>
                                        </p:attrNameLst>
                                      </p:cBhvr>
                                      <p:to>
                                        <p:strVal val="visible"/>
                                      </p:to>
                                    </p:set>
                                    <p:animEffect transition="in" filter="fade">
                                      <p:cBhvr>
                                        <p:cTn id="67" dur="1000"/>
                                        <p:tgtEl>
                                          <p:spTgt spid="14">
                                            <p:txEl>
                                              <p:pRg st="10" end="10"/>
                                            </p:txEl>
                                          </p:spTgt>
                                        </p:tgtEl>
                                      </p:cBhvr>
                                    </p:animEffect>
                                    <p:anim calcmode="lin" valueType="num">
                                      <p:cBhvr>
                                        <p:cTn id="68"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14">
                                            <p:txEl>
                                              <p:pRg st="10" end="10"/>
                                            </p:txEl>
                                          </p:spTgt>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1030"/>
                                        </p:tgtEl>
                                        <p:attrNameLst>
                                          <p:attrName>style.visibility</p:attrName>
                                        </p:attrNameLst>
                                      </p:cBhvr>
                                      <p:to>
                                        <p:strVal val="visible"/>
                                      </p:to>
                                    </p:set>
                                    <p:animEffect transition="in" filter="fade">
                                      <p:cBhvr>
                                        <p:cTn id="72" dur="1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title="Table sample"/>
          <p:cNvGraphicFramePr>
            <a:graphicFrameLocks noGrp="1"/>
          </p:cNvGraphicFramePr>
          <p:nvPr>
            <p:ph sz="half" idx="1"/>
            <p:extLst>
              <p:ext uri="{D42A27DB-BD31-4B8C-83A1-F6EECF244321}">
                <p14:modId xmlns:p14="http://schemas.microsoft.com/office/powerpoint/2010/main" val="3260438145"/>
              </p:ext>
            </p:extLst>
          </p:nvPr>
        </p:nvGraphicFramePr>
        <p:xfrm>
          <a:off x="326408" y="2499393"/>
          <a:ext cx="11528708" cy="3586581"/>
        </p:xfrm>
        <a:graphic>
          <a:graphicData uri="http://schemas.openxmlformats.org/drawingml/2006/table">
            <a:tbl>
              <a:tblPr firstRow="1" bandRow="1">
                <a:tableStyleId>{5C22544A-7EE6-4342-B048-85BDC9FD1C3A}</a:tableStyleId>
              </a:tblPr>
              <a:tblGrid>
                <a:gridCol w="1559339">
                  <a:extLst>
                    <a:ext uri="{9D8B030D-6E8A-4147-A177-3AD203B41FA5}">
                      <a16:colId xmlns:a16="http://schemas.microsoft.com/office/drawing/2014/main" val="20000"/>
                    </a:ext>
                  </a:extLst>
                </a:gridCol>
                <a:gridCol w="5204864">
                  <a:extLst>
                    <a:ext uri="{9D8B030D-6E8A-4147-A177-3AD203B41FA5}">
                      <a16:colId xmlns:a16="http://schemas.microsoft.com/office/drawing/2014/main" val="20001"/>
                    </a:ext>
                  </a:extLst>
                </a:gridCol>
                <a:gridCol w="4764505">
                  <a:extLst>
                    <a:ext uri="{9D8B030D-6E8A-4147-A177-3AD203B41FA5}">
                      <a16:colId xmlns:a16="http://schemas.microsoft.com/office/drawing/2014/main" val="20002"/>
                    </a:ext>
                  </a:extLst>
                </a:gridCol>
              </a:tblGrid>
              <a:tr h="520700">
                <a:tc>
                  <a:txBody>
                    <a:bodyPr/>
                    <a:lstStyle/>
                    <a:p>
                      <a:r>
                        <a:rPr lang="en-US" sz="1800" b="1" kern="1200" dirty="0" smtClean="0">
                          <a:solidFill>
                            <a:schemeClr val="lt1"/>
                          </a:solidFill>
                          <a:effectLst/>
                          <a:latin typeface="+mn-lt"/>
                          <a:ea typeface="+mn-ea"/>
                          <a:cs typeface="+mn-cs"/>
                        </a:rPr>
                        <a:t>Section</a:t>
                      </a:r>
                      <a:endParaRPr lang="en-US" dirty="0"/>
                    </a:p>
                  </a:txBody>
                  <a:tcPr marL="90041" marR="90041" anchor="ctr"/>
                </a:tc>
                <a:tc>
                  <a:txBody>
                    <a:bodyPr/>
                    <a:lstStyle/>
                    <a:p>
                      <a:pPr algn="ctr"/>
                      <a:r>
                        <a:rPr lang="en-US" sz="1800" b="1" kern="1200" dirty="0" smtClean="0">
                          <a:solidFill>
                            <a:schemeClr val="lt1"/>
                          </a:solidFill>
                          <a:effectLst/>
                          <a:latin typeface="+mn-lt"/>
                          <a:ea typeface="+mn-ea"/>
                          <a:cs typeface="+mn-cs"/>
                        </a:rPr>
                        <a:t>Brief description</a:t>
                      </a:r>
                      <a:endParaRPr lang="en-US" dirty="0"/>
                    </a:p>
                  </a:txBody>
                  <a:tcPr marL="90041" marR="90041" anchor="ctr"/>
                </a:tc>
                <a:tc>
                  <a:txBody>
                    <a:bodyPr/>
                    <a:lstStyle/>
                    <a:p>
                      <a:pPr algn="ctr"/>
                      <a:r>
                        <a:rPr lang="en-US" sz="1800" b="1" kern="1200" dirty="0" smtClean="0">
                          <a:solidFill>
                            <a:schemeClr val="lt1"/>
                          </a:solidFill>
                          <a:effectLst/>
                          <a:latin typeface="+mn-lt"/>
                          <a:ea typeface="+mn-ea"/>
                          <a:cs typeface="+mn-cs"/>
                        </a:rPr>
                        <a:t>Expanded Description</a:t>
                      </a:r>
                      <a:endParaRPr lang="en-US" dirty="0"/>
                    </a:p>
                  </a:txBody>
                  <a:tcPr marL="90041" marR="90041" anchor="ctr"/>
                </a:tc>
                <a:extLst>
                  <a:ext uri="{0D108BD9-81ED-4DB2-BD59-A6C34878D82A}">
                    <a16:rowId xmlns:a16="http://schemas.microsoft.com/office/drawing/2014/main" val="10000"/>
                  </a:ext>
                </a:extLst>
              </a:tr>
              <a:tr h="589381">
                <a:tc>
                  <a:txBody>
                    <a:bodyPr/>
                    <a:lstStyle/>
                    <a:p>
                      <a:r>
                        <a:rPr lang="en-US" sz="1800" kern="1200" dirty="0" smtClean="0">
                          <a:solidFill>
                            <a:schemeClr val="dk1"/>
                          </a:solidFill>
                          <a:effectLst/>
                          <a:latin typeface="+mn-lt"/>
                          <a:ea typeface="+mn-ea"/>
                          <a:cs typeface="+mn-cs"/>
                        </a:rPr>
                        <a:t>0:00—0:09</a:t>
                      </a:r>
                      <a:endParaRPr lang="en-US" dirty="0"/>
                    </a:p>
                  </a:txBody>
                  <a:tcPr marL="90041" marR="90041" anchor="ctr"/>
                </a:tc>
                <a:tc>
                  <a:txBody>
                    <a:bodyPr/>
                    <a:lstStyle/>
                    <a:p>
                      <a:pPr marL="0" marR="0" algn="l">
                        <a:spcBef>
                          <a:spcPts val="0"/>
                        </a:spcBef>
                        <a:spcAft>
                          <a:spcPts val="0"/>
                        </a:spcAft>
                      </a:pPr>
                      <a:r>
                        <a:rPr lang="en-US" sz="1800" dirty="0">
                          <a:effectLst/>
                          <a:latin typeface="+mn-lt"/>
                          <a:ea typeface="Times New Roman" panose="02020603050405020304" pitchFamily="18" charset="0"/>
                        </a:rPr>
                        <a:t>Solo voice with instrumental accompaniment</a:t>
                      </a:r>
                    </a:p>
                  </a:txBody>
                  <a:tcPr marL="68580" marR="68580" marT="0" marB="0" anchor="ctr"/>
                </a:tc>
                <a:tc>
                  <a:txBody>
                    <a:bodyPr/>
                    <a:lstStyle/>
                    <a:p>
                      <a:pPr algn="l"/>
                      <a:endParaRPr lang="en-US" dirty="0"/>
                    </a:p>
                  </a:txBody>
                  <a:tcPr marL="90041" marR="90041" anchor="ctr"/>
                </a:tc>
                <a:extLst>
                  <a:ext uri="{0D108BD9-81ED-4DB2-BD59-A6C34878D82A}">
                    <a16:rowId xmlns:a16="http://schemas.microsoft.com/office/drawing/2014/main" val="10001"/>
                  </a:ext>
                </a:extLst>
              </a:tr>
              <a:tr h="520700">
                <a:tc>
                  <a:txBody>
                    <a:bodyPr/>
                    <a:lstStyle/>
                    <a:p>
                      <a:r>
                        <a:rPr lang="en-US" sz="1800" kern="1200" dirty="0" smtClean="0">
                          <a:solidFill>
                            <a:schemeClr val="dk1"/>
                          </a:solidFill>
                          <a:effectLst/>
                          <a:latin typeface="+mn-lt"/>
                          <a:ea typeface="+mn-ea"/>
                          <a:cs typeface="+mn-cs"/>
                        </a:rPr>
                        <a:t>0:10—0:20</a:t>
                      </a:r>
                      <a:endParaRPr lang="en-US" dirty="0"/>
                    </a:p>
                  </a:txBody>
                  <a:tcPr marL="90041" marR="90041" anchor="ctr"/>
                </a:tc>
                <a:tc>
                  <a:txBody>
                    <a:bodyPr/>
                    <a:lstStyle/>
                    <a:p>
                      <a:pPr algn="l"/>
                      <a:r>
                        <a:rPr lang="en-US" sz="1800" kern="1200" dirty="0" smtClean="0">
                          <a:solidFill>
                            <a:schemeClr val="dk1"/>
                          </a:solidFill>
                          <a:effectLst/>
                          <a:latin typeface="+mn-lt"/>
                          <a:ea typeface="+mn-ea"/>
                          <a:cs typeface="+mn-cs"/>
                        </a:rPr>
                        <a:t>Vocal group</a:t>
                      </a:r>
                      <a:endParaRPr lang="en-US" sz="1800" dirty="0">
                        <a:latin typeface="+mn-lt"/>
                      </a:endParaRPr>
                    </a:p>
                  </a:txBody>
                  <a:tcPr marL="90041" marR="90041" anchor="ctr"/>
                </a:tc>
                <a:tc>
                  <a:txBody>
                    <a:bodyPr/>
                    <a:lstStyle/>
                    <a:p>
                      <a:pPr algn="l"/>
                      <a:endParaRPr lang="en-US" dirty="0"/>
                    </a:p>
                  </a:txBody>
                  <a:tcPr marL="90041" marR="90041" anchor="ctr"/>
                </a:tc>
                <a:extLst>
                  <a:ext uri="{0D108BD9-81ED-4DB2-BD59-A6C34878D82A}">
                    <a16:rowId xmlns:a16="http://schemas.microsoft.com/office/drawing/2014/main" val="10002"/>
                  </a:ext>
                </a:extLst>
              </a:tr>
              <a:tr h="520700">
                <a:tc>
                  <a:txBody>
                    <a:bodyPr/>
                    <a:lstStyle/>
                    <a:p>
                      <a:r>
                        <a:rPr lang="en-US" sz="1800" kern="1200" dirty="0" smtClean="0">
                          <a:solidFill>
                            <a:schemeClr val="dk1"/>
                          </a:solidFill>
                          <a:effectLst/>
                          <a:latin typeface="+mn-lt"/>
                          <a:ea typeface="+mn-ea"/>
                          <a:cs typeface="+mn-cs"/>
                        </a:rPr>
                        <a:t>0:20--0:25</a:t>
                      </a:r>
                      <a:endParaRPr lang="en-US" dirty="0"/>
                    </a:p>
                  </a:txBody>
                  <a:tcPr marL="90041" marR="90041" anchor="ctr"/>
                </a:tc>
                <a:tc>
                  <a:txBody>
                    <a:bodyPr/>
                    <a:lstStyle/>
                    <a:p>
                      <a:pPr algn="l"/>
                      <a:r>
                        <a:rPr lang="en-US" sz="1800" kern="1200" dirty="0" smtClean="0">
                          <a:solidFill>
                            <a:schemeClr val="dk1"/>
                          </a:solidFill>
                          <a:effectLst/>
                          <a:latin typeface="+mn-lt"/>
                          <a:ea typeface="+mn-ea"/>
                          <a:cs typeface="+mn-cs"/>
                        </a:rPr>
                        <a:t>Abbreviated repeat of 0:10-0:20</a:t>
                      </a:r>
                      <a:endParaRPr lang="en-US" sz="1800" dirty="0">
                        <a:latin typeface="+mn-lt"/>
                      </a:endParaRPr>
                    </a:p>
                  </a:txBody>
                  <a:tcPr marL="90041" marR="90041" anchor="ctr"/>
                </a:tc>
                <a:tc>
                  <a:txBody>
                    <a:bodyPr/>
                    <a:lstStyle/>
                    <a:p>
                      <a:pPr algn="l"/>
                      <a:endParaRPr lang="en-US" dirty="0"/>
                    </a:p>
                  </a:txBody>
                  <a:tcPr marL="90041" marR="90041" anchor="ctr"/>
                </a:tc>
                <a:extLst>
                  <a:ext uri="{0D108BD9-81ED-4DB2-BD59-A6C34878D82A}">
                    <a16:rowId xmlns:a16="http://schemas.microsoft.com/office/drawing/2014/main" val="10003"/>
                  </a:ext>
                </a:extLst>
              </a:tr>
              <a:tr h="520700">
                <a:tc>
                  <a:txBody>
                    <a:bodyPr/>
                    <a:lstStyle/>
                    <a:p>
                      <a:r>
                        <a:rPr lang="en-US" sz="1800" kern="1200" dirty="0" smtClean="0">
                          <a:solidFill>
                            <a:schemeClr val="dk1"/>
                          </a:solidFill>
                          <a:effectLst/>
                          <a:latin typeface="+mn-lt"/>
                          <a:ea typeface="+mn-ea"/>
                          <a:cs typeface="+mn-cs"/>
                        </a:rPr>
                        <a:t>0:26—1:11</a:t>
                      </a:r>
                      <a:endParaRPr lang="en-US" dirty="0"/>
                    </a:p>
                  </a:txBody>
                  <a:tcPr marL="90041" marR="90041" anchor="ctr"/>
                </a:tc>
                <a:tc>
                  <a:txBody>
                    <a:bodyPr/>
                    <a:lstStyle/>
                    <a:p>
                      <a:pPr algn="l"/>
                      <a:r>
                        <a:rPr lang="en-US" sz="1800" kern="1200" dirty="0" smtClean="0">
                          <a:solidFill>
                            <a:schemeClr val="dk1"/>
                          </a:solidFill>
                          <a:effectLst/>
                          <a:latin typeface="+mn-lt"/>
                          <a:ea typeface="+mn-ea"/>
                          <a:cs typeface="+mn-cs"/>
                        </a:rPr>
                        <a:t>Solo voice with instrumental accompaniment; extended range and use of more elaborate ornamentation</a:t>
                      </a:r>
                      <a:endParaRPr lang="en-US" sz="1800" dirty="0">
                        <a:latin typeface="+mn-lt"/>
                      </a:endParaRPr>
                    </a:p>
                  </a:txBody>
                  <a:tcPr marL="90041" marR="90041" anchor="ctr"/>
                </a:tc>
                <a:tc>
                  <a:txBody>
                    <a:bodyPr/>
                    <a:lstStyle/>
                    <a:p>
                      <a:pPr algn="l"/>
                      <a:endParaRPr lang="en-US" dirty="0"/>
                    </a:p>
                  </a:txBody>
                  <a:tcPr marL="90041" marR="90041" anchor="ctr"/>
                </a:tc>
                <a:extLst>
                  <a:ext uri="{0D108BD9-81ED-4DB2-BD59-A6C34878D82A}">
                    <a16:rowId xmlns:a16="http://schemas.microsoft.com/office/drawing/2014/main" val="4144161127"/>
                  </a:ext>
                </a:extLst>
              </a:tr>
              <a:tr h="520700">
                <a:tc>
                  <a:txBody>
                    <a:bodyPr/>
                    <a:lstStyle/>
                    <a:p>
                      <a:r>
                        <a:rPr lang="en-US" sz="1800" kern="1200" dirty="0" smtClean="0">
                          <a:solidFill>
                            <a:schemeClr val="dk1"/>
                          </a:solidFill>
                          <a:effectLst/>
                          <a:latin typeface="+mn-lt"/>
                          <a:ea typeface="+mn-ea"/>
                          <a:cs typeface="+mn-cs"/>
                        </a:rPr>
                        <a:t>1:12—end</a:t>
                      </a:r>
                      <a:endParaRPr lang="en-US" dirty="0"/>
                    </a:p>
                  </a:txBody>
                  <a:tcPr marL="90041" marR="90041" anchor="ctr"/>
                </a:tc>
                <a:tc>
                  <a:txBody>
                    <a:bodyPr/>
                    <a:lstStyle/>
                    <a:p>
                      <a:pPr marL="0" marR="0" algn="l">
                        <a:spcBef>
                          <a:spcPts val="0"/>
                        </a:spcBef>
                        <a:spcAft>
                          <a:spcPts val="0"/>
                        </a:spcAft>
                      </a:pPr>
                      <a:r>
                        <a:rPr lang="en-US" sz="1800" dirty="0">
                          <a:effectLst/>
                          <a:latin typeface="+mn-lt"/>
                          <a:ea typeface="Times New Roman" panose="02020603050405020304" pitchFamily="18" charset="0"/>
                        </a:rPr>
                        <a:t>Group—fades out</a:t>
                      </a:r>
                    </a:p>
                  </a:txBody>
                  <a:tcPr marL="68580" marR="68580" marT="0" marB="0" anchor="ctr"/>
                </a:tc>
                <a:tc>
                  <a:txBody>
                    <a:bodyPr/>
                    <a:lstStyle/>
                    <a:p>
                      <a:pPr algn="l"/>
                      <a:endParaRPr lang="en-US" dirty="0"/>
                    </a:p>
                  </a:txBody>
                  <a:tcPr marL="90041" marR="90041" anchor="ctr"/>
                </a:tc>
                <a:extLst>
                  <a:ext uri="{0D108BD9-81ED-4DB2-BD59-A6C34878D82A}">
                    <a16:rowId xmlns:a16="http://schemas.microsoft.com/office/drawing/2014/main" val="3361739453"/>
                  </a:ext>
                </a:extLst>
              </a:tr>
            </a:tbl>
          </a:graphicData>
        </a:graphic>
      </p:graphicFrame>
      <p:sp>
        <p:nvSpPr>
          <p:cNvPr id="3" name="Content Placeholder 2"/>
          <p:cNvSpPr>
            <a:spLocks noGrp="1"/>
          </p:cNvSpPr>
          <p:nvPr>
            <p:ph sz="half" idx="2"/>
          </p:nvPr>
        </p:nvSpPr>
        <p:spPr>
          <a:xfrm>
            <a:off x="326408" y="286779"/>
            <a:ext cx="11528707" cy="2071410"/>
          </a:xfrm>
        </p:spPr>
        <p:txBody>
          <a:bodyPr>
            <a:normAutofit lnSpcReduction="10000"/>
          </a:bodyPr>
          <a:lstStyle/>
          <a:p>
            <a:pPr marL="0" indent="0">
              <a:buNone/>
            </a:pPr>
            <a:r>
              <a:rPr lang="en-US" dirty="0" smtClean="0"/>
              <a:t>Indian Music in Context</a:t>
            </a:r>
          </a:p>
          <a:p>
            <a:r>
              <a:rPr lang="en-US" sz="2000" dirty="0"/>
              <a:t>bhajan (BUH-jin</a:t>
            </a:r>
            <a:r>
              <a:rPr lang="en-US" sz="2000" dirty="0" smtClean="0"/>
              <a:t>): </a:t>
            </a:r>
            <a:r>
              <a:rPr lang="en-US" sz="2000" dirty="0"/>
              <a:t>Hindu devotional songs and </a:t>
            </a:r>
            <a:r>
              <a:rPr lang="en-US" sz="2000" dirty="0" smtClean="0"/>
              <a:t>hymns</a:t>
            </a:r>
          </a:p>
          <a:p>
            <a:r>
              <a:rPr lang="en-US" sz="2000" dirty="0" smtClean="0"/>
              <a:t>Baqawathar: musician  </a:t>
            </a:r>
            <a:r>
              <a:rPr lang="en-US" sz="2000" dirty="0"/>
              <a:t>extended meaning? he who sings the praises of </a:t>
            </a:r>
            <a:r>
              <a:rPr lang="en-US" sz="2000" dirty="0" smtClean="0"/>
              <a:t>God</a:t>
            </a:r>
          </a:p>
          <a:p>
            <a:pPr marL="0" indent="0">
              <a:buNone/>
            </a:pPr>
            <a:endParaRPr lang="en-US" i="1" dirty="0" smtClean="0"/>
          </a:p>
          <a:p>
            <a:pPr marL="0" indent="0">
              <a:buNone/>
            </a:pPr>
            <a:r>
              <a:rPr lang="en-US" i="1" dirty="0" smtClean="0"/>
              <a:t>In </a:t>
            </a:r>
            <a:r>
              <a:rPr lang="en-US" i="1" dirty="0"/>
              <a:t>Praise of </a:t>
            </a:r>
            <a:r>
              <a:rPr lang="en-US" i="1" dirty="0" smtClean="0"/>
              <a:t>Krishna – </a:t>
            </a:r>
            <a:r>
              <a:rPr lang="en-US" dirty="0" smtClean="0"/>
              <a:t>example of a bhajan</a:t>
            </a:r>
            <a:endParaRPr lang="en-US" sz="2000" dirty="0"/>
          </a:p>
        </p:txBody>
      </p:sp>
      <p:sp>
        <p:nvSpPr>
          <p:cNvPr id="7" name="TextBox 6"/>
          <p:cNvSpPr txBox="1"/>
          <p:nvPr/>
        </p:nvSpPr>
        <p:spPr>
          <a:xfrm>
            <a:off x="7074568" y="2967062"/>
            <a:ext cx="4523874" cy="646331"/>
          </a:xfrm>
          <a:prstGeom prst="rect">
            <a:avLst/>
          </a:prstGeom>
          <a:noFill/>
        </p:spPr>
        <p:txBody>
          <a:bodyPr wrap="square" rtlCol="0">
            <a:spAutoFit/>
          </a:bodyPr>
          <a:lstStyle/>
          <a:p>
            <a:r>
              <a:rPr lang="en-US" dirty="0">
                <a:solidFill>
                  <a:srgbClr val="FF0000"/>
                </a:solidFill>
              </a:rPr>
              <a:t>Relatively simple melody, ornamented, drone instrument, bell percussion</a:t>
            </a:r>
            <a:endParaRPr lang="en-US" dirty="0">
              <a:solidFill>
                <a:srgbClr val="FF0000"/>
              </a:solidFill>
              <a:effectLst/>
            </a:endParaRPr>
          </a:p>
        </p:txBody>
      </p:sp>
      <p:sp>
        <p:nvSpPr>
          <p:cNvPr id="8" name="TextBox 7"/>
          <p:cNvSpPr txBox="1"/>
          <p:nvPr/>
        </p:nvSpPr>
        <p:spPr>
          <a:xfrm>
            <a:off x="7074568" y="3707322"/>
            <a:ext cx="748923" cy="369332"/>
          </a:xfrm>
          <a:prstGeom prst="rect">
            <a:avLst/>
          </a:prstGeom>
          <a:noFill/>
        </p:spPr>
        <p:txBody>
          <a:bodyPr wrap="none" rtlCol="0">
            <a:spAutoFit/>
          </a:bodyPr>
          <a:lstStyle/>
          <a:p>
            <a:r>
              <a:rPr lang="en-US" dirty="0" smtClean="0">
                <a:solidFill>
                  <a:srgbClr val="FF0000"/>
                </a:solidFill>
              </a:rPr>
              <a:t>Echo</a:t>
            </a:r>
            <a:endParaRPr lang="en-US" dirty="0">
              <a:solidFill>
                <a:srgbClr val="FF0000"/>
              </a:solidFill>
            </a:endParaRPr>
          </a:p>
        </p:txBody>
      </p:sp>
      <p:sp>
        <p:nvSpPr>
          <p:cNvPr id="9" name="TextBox 8"/>
          <p:cNvSpPr txBox="1"/>
          <p:nvPr/>
        </p:nvSpPr>
        <p:spPr>
          <a:xfrm>
            <a:off x="7074568" y="4711982"/>
            <a:ext cx="4636169" cy="646331"/>
          </a:xfrm>
          <a:prstGeom prst="rect">
            <a:avLst/>
          </a:prstGeom>
          <a:noFill/>
        </p:spPr>
        <p:txBody>
          <a:bodyPr wrap="square" rtlCol="0">
            <a:spAutoFit/>
          </a:bodyPr>
          <a:lstStyle/>
          <a:p>
            <a:r>
              <a:rPr lang="en-US" dirty="0">
                <a:solidFill>
                  <a:srgbClr val="FF0000"/>
                </a:solidFill>
              </a:rPr>
              <a:t>Range is expanded, but not huge. Drum percussion </a:t>
            </a:r>
            <a:r>
              <a:rPr lang="en-US" dirty="0" smtClean="0">
                <a:solidFill>
                  <a:srgbClr val="FF0000"/>
                </a:solidFill>
              </a:rPr>
              <a:t>added</a:t>
            </a:r>
            <a:endParaRPr lang="en-US" dirty="0">
              <a:solidFill>
                <a:srgbClr val="FF0000"/>
              </a:solidFill>
            </a:endParaRPr>
          </a:p>
        </p:txBody>
      </p:sp>
      <p:pic>
        <p:nvPicPr>
          <p:cNvPr id="10" name="09 In praise of Krish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3137" y="1819191"/>
            <a:ext cx="609600" cy="609600"/>
          </a:xfrm>
          <a:prstGeom prst="rect">
            <a:avLst/>
          </a:prstGeom>
        </p:spPr>
      </p:pic>
    </p:spTree>
    <p:extLst>
      <p:ext uri="{BB962C8B-B14F-4D97-AF65-F5344CB8AC3E}">
        <p14:creationId xmlns:p14="http://schemas.microsoft.com/office/powerpoint/2010/main" val="199827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5294" fill="hold"/>
                                        <p:tgtEl>
                                          <p:spTgt spid="10"/>
                                        </p:tgtEl>
                                      </p:cBhvr>
                                    </p:cmd>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260936" y="285583"/>
            <a:ext cx="11562095" cy="2297195"/>
          </a:xfrm>
        </p:spPr>
        <p:txBody>
          <a:bodyPr>
            <a:normAutofit/>
          </a:bodyPr>
          <a:lstStyle/>
          <a:p>
            <a:pPr marL="0" indent="0">
              <a:buNone/>
            </a:pPr>
            <a:r>
              <a:rPr lang="en-US" dirty="0" smtClean="0"/>
              <a:t>Sufism: </a:t>
            </a:r>
            <a:r>
              <a:rPr lang="en-US" dirty="0"/>
              <a:t>mystical form of Islam – music serves as a pathway to the </a:t>
            </a:r>
            <a:r>
              <a:rPr lang="en-US" dirty="0" smtClean="0"/>
              <a:t>divine</a:t>
            </a:r>
          </a:p>
          <a:p>
            <a:pPr marL="0" indent="0">
              <a:buNone/>
            </a:pPr>
            <a:r>
              <a:rPr lang="en-US" i="1" dirty="0" smtClean="0"/>
              <a:t>Ishq</a:t>
            </a:r>
            <a:r>
              <a:rPr lang="en-US" dirty="0" smtClean="0"/>
              <a:t> – Sufi song that is an example of qawwali music; features driving drum rhythms and singing. From the Punjab region</a:t>
            </a:r>
          </a:p>
          <a:p>
            <a:r>
              <a:rPr lang="en-US" sz="2400" dirty="0" smtClean="0"/>
              <a:t>Melismatic singing: many pitches per syllable</a:t>
            </a:r>
            <a:endParaRPr lang="en-US" sz="2400" dirty="0"/>
          </a:p>
        </p:txBody>
      </p:sp>
      <p:graphicFrame>
        <p:nvGraphicFramePr>
          <p:cNvPr id="4" name="Content Placeholder 3" title="Table sample"/>
          <p:cNvGraphicFramePr>
            <a:graphicFrameLocks noGrp="1"/>
          </p:cNvGraphicFramePr>
          <p:nvPr>
            <p:ph sz="half" idx="1"/>
            <p:extLst>
              <p:ext uri="{D42A27DB-BD31-4B8C-83A1-F6EECF244321}">
                <p14:modId xmlns:p14="http://schemas.microsoft.com/office/powerpoint/2010/main" val="1502175934"/>
              </p:ext>
            </p:extLst>
          </p:nvPr>
        </p:nvGraphicFramePr>
        <p:xfrm>
          <a:off x="260936" y="2582778"/>
          <a:ext cx="11562096" cy="3474721"/>
        </p:xfrm>
        <a:graphic>
          <a:graphicData uri="http://schemas.openxmlformats.org/drawingml/2006/table">
            <a:tbl>
              <a:tblPr firstRow="1" bandRow="1">
                <a:tableStyleId>{5C22544A-7EE6-4342-B048-85BDC9FD1C3A}</a:tableStyleId>
              </a:tblPr>
              <a:tblGrid>
                <a:gridCol w="1343275">
                  <a:extLst>
                    <a:ext uri="{9D8B030D-6E8A-4147-A177-3AD203B41FA5}">
                      <a16:colId xmlns:a16="http://schemas.microsoft.com/office/drawing/2014/main" val="20000"/>
                    </a:ext>
                  </a:extLst>
                </a:gridCol>
                <a:gridCol w="4764505">
                  <a:extLst>
                    <a:ext uri="{9D8B030D-6E8A-4147-A177-3AD203B41FA5}">
                      <a16:colId xmlns:a16="http://schemas.microsoft.com/office/drawing/2014/main" val="20001"/>
                    </a:ext>
                  </a:extLst>
                </a:gridCol>
                <a:gridCol w="5454316">
                  <a:extLst>
                    <a:ext uri="{9D8B030D-6E8A-4147-A177-3AD203B41FA5}">
                      <a16:colId xmlns:a16="http://schemas.microsoft.com/office/drawing/2014/main" val="20002"/>
                    </a:ext>
                  </a:extLst>
                </a:gridCol>
              </a:tblGrid>
              <a:tr h="657726">
                <a:tc>
                  <a:txBody>
                    <a:bodyPr/>
                    <a:lstStyle/>
                    <a:p>
                      <a:r>
                        <a:rPr lang="en-US" sz="1800" b="1" kern="1200" dirty="0" smtClean="0">
                          <a:solidFill>
                            <a:schemeClr val="lt1"/>
                          </a:solidFill>
                          <a:effectLst/>
                          <a:latin typeface="+mn-lt"/>
                          <a:ea typeface="+mn-ea"/>
                          <a:cs typeface="+mn-cs"/>
                        </a:rPr>
                        <a:t>Section</a:t>
                      </a:r>
                      <a:endParaRPr lang="en-US" dirty="0"/>
                    </a:p>
                  </a:txBody>
                  <a:tcPr marL="90041" marR="90041" anchor="ctr"/>
                </a:tc>
                <a:tc>
                  <a:txBody>
                    <a:bodyPr/>
                    <a:lstStyle/>
                    <a:p>
                      <a:pPr algn="ctr"/>
                      <a:r>
                        <a:rPr lang="en-US" sz="1800" b="1" kern="1200" dirty="0" smtClean="0">
                          <a:solidFill>
                            <a:schemeClr val="lt1"/>
                          </a:solidFill>
                          <a:effectLst/>
                          <a:latin typeface="+mn-lt"/>
                          <a:ea typeface="+mn-ea"/>
                          <a:cs typeface="+mn-cs"/>
                        </a:rPr>
                        <a:t>Brief description</a:t>
                      </a:r>
                      <a:endParaRPr lang="en-US" dirty="0"/>
                    </a:p>
                  </a:txBody>
                  <a:tcPr marL="90041" marR="90041" anchor="ctr"/>
                </a:tc>
                <a:tc>
                  <a:txBody>
                    <a:bodyPr/>
                    <a:lstStyle/>
                    <a:p>
                      <a:pPr algn="ctr"/>
                      <a:r>
                        <a:rPr lang="en-US" sz="1800" b="1" kern="1200" dirty="0" smtClean="0">
                          <a:solidFill>
                            <a:schemeClr val="lt1"/>
                          </a:solidFill>
                          <a:effectLst/>
                          <a:latin typeface="+mn-lt"/>
                          <a:ea typeface="+mn-ea"/>
                          <a:cs typeface="+mn-cs"/>
                        </a:rPr>
                        <a:t>Expanded Description</a:t>
                      </a:r>
                      <a:endParaRPr lang="en-US" dirty="0"/>
                    </a:p>
                  </a:txBody>
                  <a:tcPr marL="90041" marR="90041" anchor="ctr"/>
                </a:tc>
                <a:extLst>
                  <a:ext uri="{0D108BD9-81ED-4DB2-BD59-A6C34878D82A}">
                    <a16:rowId xmlns:a16="http://schemas.microsoft.com/office/drawing/2014/main" val="10000"/>
                  </a:ext>
                </a:extLst>
              </a:tr>
              <a:tr h="657726">
                <a:tc>
                  <a:txBody>
                    <a:bodyPr/>
                    <a:lstStyle/>
                    <a:p>
                      <a:r>
                        <a:rPr lang="en-US" sz="1800" kern="1200" dirty="0" smtClean="0">
                          <a:solidFill>
                            <a:schemeClr val="dk1"/>
                          </a:solidFill>
                          <a:effectLst/>
                          <a:latin typeface="+mn-lt"/>
                          <a:ea typeface="+mn-ea"/>
                          <a:cs typeface="+mn-cs"/>
                        </a:rPr>
                        <a:t>0:00—0:06</a:t>
                      </a:r>
                      <a:endParaRPr lang="en-US" dirty="0"/>
                    </a:p>
                  </a:txBody>
                  <a:tcPr marL="90041" marR="90041" anchor="ctr"/>
                </a:tc>
                <a:tc>
                  <a:txBody>
                    <a:bodyPr/>
                    <a:lstStyle/>
                    <a:p>
                      <a:pPr algn="l"/>
                      <a:r>
                        <a:rPr lang="en-US" sz="1800" kern="1200" dirty="0" smtClean="0">
                          <a:solidFill>
                            <a:schemeClr val="dk1"/>
                          </a:solidFill>
                          <a:effectLst/>
                          <a:latin typeface="+mn-lt"/>
                          <a:ea typeface="+mn-ea"/>
                          <a:cs typeface="+mn-cs"/>
                        </a:rPr>
                        <a:t>Instrumental intro; unmetered</a:t>
                      </a:r>
                      <a:endParaRPr lang="en-US" sz="1800" dirty="0">
                        <a:latin typeface="+mn-lt"/>
                      </a:endParaRPr>
                    </a:p>
                  </a:txBody>
                  <a:tcPr marL="90041" marR="90041" anchor="ctr"/>
                </a:tc>
                <a:tc>
                  <a:txBody>
                    <a:bodyPr/>
                    <a:lstStyle/>
                    <a:p>
                      <a:pPr algn="l"/>
                      <a:endParaRPr lang="en-US" dirty="0"/>
                    </a:p>
                  </a:txBody>
                  <a:tcPr marL="90041" marR="90041" anchor="ctr"/>
                </a:tc>
                <a:extLst>
                  <a:ext uri="{0D108BD9-81ED-4DB2-BD59-A6C34878D82A}">
                    <a16:rowId xmlns:a16="http://schemas.microsoft.com/office/drawing/2014/main" val="10001"/>
                  </a:ext>
                </a:extLst>
              </a:tr>
              <a:tr h="693020">
                <a:tc>
                  <a:txBody>
                    <a:bodyPr/>
                    <a:lstStyle/>
                    <a:p>
                      <a:r>
                        <a:rPr lang="en-US" sz="1800" kern="1200" dirty="0" smtClean="0">
                          <a:solidFill>
                            <a:schemeClr val="dk1"/>
                          </a:solidFill>
                          <a:effectLst/>
                          <a:latin typeface="+mn-lt"/>
                          <a:ea typeface="+mn-ea"/>
                          <a:cs typeface="+mn-cs"/>
                        </a:rPr>
                        <a:t>0:06--0:30</a:t>
                      </a:r>
                      <a:endParaRPr lang="en-US" dirty="0"/>
                    </a:p>
                  </a:txBody>
                  <a:tcPr marL="90041" marR="90041" anchor="ctr"/>
                </a:tc>
                <a:tc>
                  <a:txBody>
                    <a:bodyPr/>
                    <a:lstStyle/>
                    <a:p>
                      <a:pPr marL="0" marR="0" algn="l">
                        <a:spcBef>
                          <a:spcPts val="0"/>
                        </a:spcBef>
                        <a:spcAft>
                          <a:spcPts val="0"/>
                        </a:spcAft>
                      </a:pPr>
                      <a:r>
                        <a:rPr lang="en-US" sz="1800" dirty="0">
                          <a:effectLst/>
                          <a:latin typeface="+mn-lt"/>
                          <a:ea typeface="Times New Roman" panose="02020603050405020304" pitchFamily="18" charset="0"/>
                        </a:rPr>
                        <a:t>Solo voice over instruments; unmetered; similar to?</a:t>
                      </a:r>
                    </a:p>
                  </a:txBody>
                  <a:tcPr marL="68580" marR="68580" marT="0" marB="0" anchor="ctr"/>
                </a:tc>
                <a:tc>
                  <a:txBody>
                    <a:bodyPr/>
                    <a:lstStyle/>
                    <a:p>
                      <a:pPr algn="l"/>
                      <a:endParaRPr lang="en-US" dirty="0"/>
                    </a:p>
                  </a:txBody>
                  <a:tcPr marL="90041" marR="90041" anchor="ctr"/>
                </a:tc>
                <a:extLst>
                  <a:ext uri="{0D108BD9-81ED-4DB2-BD59-A6C34878D82A}">
                    <a16:rowId xmlns:a16="http://schemas.microsoft.com/office/drawing/2014/main" val="10002"/>
                  </a:ext>
                </a:extLst>
              </a:tr>
              <a:tr h="657726">
                <a:tc>
                  <a:txBody>
                    <a:bodyPr/>
                    <a:lstStyle/>
                    <a:p>
                      <a:r>
                        <a:rPr lang="en-US" sz="1800" kern="1200" dirty="0" smtClean="0">
                          <a:solidFill>
                            <a:schemeClr val="dk1"/>
                          </a:solidFill>
                          <a:effectLst/>
                          <a:latin typeface="+mn-lt"/>
                          <a:ea typeface="+mn-ea"/>
                          <a:cs typeface="+mn-cs"/>
                        </a:rPr>
                        <a:t>0:31—0:46</a:t>
                      </a:r>
                      <a:endParaRPr lang="en-US" dirty="0"/>
                    </a:p>
                  </a:txBody>
                  <a:tcPr marL="90041" marR="90041" anchor="ctr"/>
                </a:tc>
                <a:tc>
                  <a:txBody>
                    <a:bodyPr/>
                    <a:lstStyle/>
                    <a:p>
                      <a:pPr algn="l"/>
                      <a:r>
                        <a:rPr lang="en-US" sz="1800" kern="1200" dirty="0" smtClean="0">
                          <a:solidFill>
                            <a:schemeClr val="dk1"/>
                          </a:solidFill>
                          <a:effectLst/>
                          <a:latin typeface="+mn-lt"/>
                          <a:ea typeface="+mn-ea"/>
                          <a:cs typeface="+mn-cs"/>
                        </a:rPr>
                        <a:t>Instruments begin metered performance</a:t>
                      </a:r>
                      <a:endParaRPr lang="en-US" sz="1800" dirty="0">
                        <a:latin typeface="+mn-lt"/>
                      </a:endParaRPr>
                    </a:p>
                  </a:txBody>
                  <a:tcPr marL="90041" marR="90041" anchor="ctr"/>
                </a:tc>
                <a:tc>
                  <a:txBody>
                    <a:bodyPr/>
                    <a:lstStyle/>
                    <a:p>
                      <a:pPr algn="l"/>
                      <a:endParaRPr lang="en-US" dirty="0"/>
                    </a:p>
                  </a:txBody>
                  <a:tcPr marL="90041" marR="90041" anchor="ctr"/>
                </a:tc>
                <a:extLst>
                  <a:ext uri="{0D108BD9-81ED-4DB2-BD59-A6C34878D82A}">
                    <a16:rowId xmlns:a16="http://schemas.microsoft.com/office/drawing/2014/main" val="10003"/>
                  </a:ext>
                </a:extLst>
              </a:tr>
              <a:tr h="808523">
                <a:tc>
                  <a:txBody>
                    <a:bodyPr/>
                    <a:lstStyle/>
                    <a:p>
                      <a:r>
                        <a:rPr lang="en-US" sz="1800" kern="1200" dirty="0" smtClean="0">
                          <a:solidFill>
                            <a:schemeClr val="dk1"/>
                          </a:solidFill>
                          <a:effectLst/>
                          <a:latin typeface="+mn-lt"/>
                          <a:ea typeface="+mn-ea"/>
                          <a:cs typeface="+mn-cs"/>
                        </a:rPr>
                        <a:t>0:46—end</a:t>
                      </a:r>
                      <a:endParaRPr lang="en-US" dirty="0"/>
                    </a:p>
                  </a:txBody>
                  <a:tcPr marL="90041" marR="90041" anchor="ctr"/>
                </a:tc>
                <a:tc>
                  <a:txBody>
                    <a:bodyPr/>
                    <a:lstStyle/>
                    <a:p>
                      <a:pPr algn="l"/>
                      <a:r>
                        <a:rPr lang="en-US" sz="1800" kern="1200" dirty="0" smtClean="0">
                          <a:solidFill>
                            <a:schemeClr val="dk1"/>
                          </a:solidFill>
                          <a:effectLst/>
                          <a:latin typeface="+mn-lt"/>
                          <a:ea typeface="+mn-ea"/>
                          <a:cs typeface="+mn-cs"/>
                        </a:rPr>
                        <a:t>Solo voice; improvisational and highly ornamented</a:t>
                      </a:r>
                      <a:endParaRPr lang="en-US" sz="1800" dirty="0">
                        <a:latin typeface="+mn-lt"/>
                      </a:endParaRPr>
                    </a:p>
                  </a:txBody>
                  <a:tcPr marL="90041" marR="90041" anchor="ctr"/>
                </a:tc>
                <a:tc>
                  <a:txBody>
                    <a:bodyPr/>
                    <a:lstStyle/>
                    <a:p>
                      <a:pPr algn="l"/>
                      <a:endParaRPr lang="en-US" dirty="0"/>
                    </a:p>
                  </a:txBody>
                  <a:tcPr marL="90041" marR="90041" anchor="ctr"/>
                </a:tc>
                <a:extLst>
                  <a:ext uri="{0D108BD9-81ED-4DB2-BD59-A6C34878D82A}">
                    <a16:rowId xmlns:a16="http://schemas.microsoft.com/office/drawing/2014/main" val="4000867955"/>
                  </a:ext>
                </a:extLst>
              </a:tr>
            </a:tbl>
          </a:graphicData>
        </a:graphic>
      </p:graphicFrame>
      <p:sp>
        <p:nvSpPr>
          <p:cNvPr id="5" name="TextBox 4"/>
          <p:cNvSpPr txBox="1"/>
          <p:nvPr/>
        </p:nvSpPr>
        <p:spPr>
          <a:xfrm>
            <a:off x="6437826" y="3338293"/>
            <a:ext cx="4261103" cy="369332"/>
          </a:xfrm>
          <a:prstGeom prst="rect">
            <a:avLst/>
          </a:prstGeom>
          <a:noFill/>
        </p:spPr>
        <p:txBody>
          <a:bodyPr wrap="none" rtlCol="0">
            <a:spAutoFit/>
          </a:bodyPr>
          <a:lstStyle/>
          <a:p>
            <a:r>
              <a:rPr lang="en-US" dirty="0">
                <a:solidFill>
                  <a:srgbClr val="FF0000"/>
                </a:solidFill>
              </a:rPr>
              <a:t>Drone starts, establishes tonal center</a:t>
            </a:r>
          </a:p>
        </p:txBody>
      </p:sp>
      <p:sp>
        <p:nvSpPr>
          <p:cNvPr id="6" name="TextBox 5"/>
          <p:cNvSpPr txBox="1"/>
          <p:nvPr/>
        </p:nvSpPr>
        <p:spPr>
          <a:xfrm>
            <a:off x="6437826" y="4695307"/>
            <a:ext cx="3272050" cy="369332"/>
          </a:xfrm>
          <a:prstGeom prst="rect">
            <a:avLst/>
          </a:prstGeom>
          <a:noFill/>
        </p:spPr>
        <p:txBody>
          <a:bodyPr wrap="none" rtlCol="0">
            <a:spAutoFit/>
          </a:bodyPr>
          <a:lstStyle/>
          <a:p>
            <a:r>
              <a:rPr lang="en-US" dirty="0">
                <a:solidFill>
                  <a:srgbClr val="FF0000"/>
                </a:solidFill>
              </a:rPr>
              <a:t>Accordion solo, mrdangam</a:t>
            </a:r>
          </a:p>
        </p:txBody>
      </p:sp>
      <p:sp>
        <p:nvSpPr>
          <p:cNvPr id="7" name="TextBox 6"/>
          <p:cNvSpPr txBox="1"/>
          <p:nvPr/>
        </p:nvSpPr>
        <p:spPr>
          <a:xfrm>
            <a:off x="6437826" y="5438274"/>
            <a:ext cx="3443571" cy="369332"/>
          </a:xfrm>
          <a:prstGeom prst="rect">
            <a:avLst/>
          </a:prstGeom>
          <a:noFill/>
        </p:spPr>
        <p:txBody>
          <a:bodyPr wrap="none" rtlCol="0">
            <a:spAutoFit/>
          </a:bodyPr>
          <a:lstStyle/>
          <a:p>
            <a:r>
              <a:rPr lang="en-US" dirty="0">
                <a:solidFill>
                  <a:srgbClr val="FF0000"/>
                </a:solidFill>
              </a:rPr>
              <a:t>Percussion has improvised fills</a:t>
            </a:r>
          </a:p>
        </p:txBody>
      </p:sp>
      <p:sp>
        <p:nvSpPr>
          <p:cNvPr id="8" name="TextBox 7"/>
          <p:cNvSpPr txBox="1"/>
          <p:nvPr/>
        </p:nvSpPr>
        <p:spPr>
          <a:xfrm>
            <a:off x="6437826" y="4076082"/>
            <a:ext cx="4491935" cy="369332"/>
          </a:xfrm>
          <a:prstGeom prst="rect">
            <a:avLst/>
          </a:prstGeom>
          <a:noFill/>
        </p:spPr>
        <p:txBody>
          <a:bodyPr wrap="none" rtlCol="0">
            <a:spAutoFit/>
          </a:bodyPr>
          <a:lstStyle/>
          <a:p>
            <a:r>
              <a:rPr lang="en-US" dirty="0">
                <a:solidFill>
                  <a:srgbClr val="FF0000"/>
                </a:solidFill>
              </a:rPr>
              <a:t>Drone background, melismatic singing</a:t>
            </a:r>
          </a:p>
        </p:txBody>
      </p:sp>
      <p:pic>
        <p:nvPicPr>
          <p:cNvPr id="9" name="10 Is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3431" y="1584157"/>
            <a:ext cx="609600" cy="609600"/>
          </a:xfrm>
          <a:prstGeom prst="rect">
            <a:avLst/>
          </a:prstGeom>
        </p:spPr>
      </p:pic>
    </p:spTree>
    <p:extLst>
      <p:ext uri="{BB962C8B-B14F-4D97-AF65-F5344CB8AC3E}">
        <p14:creationId xmlns:p14="http://schemas.microsoft.com/office/powerpoint/2010/main" val="244838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3715"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1000"/>
                                        <p:tgtEl>
                                          <p:spTgt spid="11">
                                            <p:txEl>
                                              <p:pRg st="2" end="2"/>
                                            </p:txEl>
                                          </p:spTgt>
                                        </p:tgtEl>
                                      </p:cBhvr>
                                    </p:animEffect>
                                    <p:anim calcmode="lin" valueType="num">
                                      <p:cBhvr>
                                        <p:cTn id="3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9"/>
                </p:tgtEl>
              </p:cMediaNode>
            </p:audio>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94197" y="900112"/>
            <a:ext cx="10515600" cy="5686425"/>
          </a:xfrm>
        </p:spPr>
        <p:txBody>
          <a:bodyPr>
            <a:normAutofit/>
          </a:bodyPr>
          <a:lstStyle/>
          <a:p>
            <a:pPr marL="0" lvl="0" indent="0">
              <a:buNone/>
            </a:pPr>
            <a:r>
              <a:rPr lang="en-US" sz="2400" dirty="0"/>
              <a:t>What is a gharana</a:t>
            </a:r>
            <a:r>
              <a:rPr lang="en-US" sz="2400" dirty="0" smtClean="0"/>
              <a:t>? </a:t>
            </a:r>
          </a:p>
          <a:p>
            <a:pPr lvl="0">
              <a:buNone/>
              <a:tabLst>
                <a:tab pos="228600" algn="l"/>
              </a:tabLst>
            </a:pPr>
            <a:r>
              <a:rPr lang="en-US" sz="2400" dirty="0" smtClean="0"/>
              <a:t>	</a:t>
            </a:r>
            <a:r>
              <a:rPr lang="en-US" sz="2400" dirty="0" smtClean="0">
                <a:solidFill>
                  <a:srgbClr val="FF0000"/>
                </a:solidFill>
              </a:rPr>
              <a:t>musical </a:t>
            </a:r>
            <a:r>
              <a:rPr lang="en-US" sz="2400" dirty="0">
                <a:solidFill>
                  <a:srgbClr val="FF0000"/>
                </a:solidFill>
              </a:rPr>
              <a:t>family – knowledge of raga is disseminated and legacies of performances passed musician to musician, generation to </a:t>
            </a:r>
            <a:r>
              <a:rPr lang="en-US" sz="2400" dirty="0" smtClean="0">
                <a:solidFill>
                  <a:srgbClr val="FF0000"/>
                </a:solidFill>
              </a:rPr>
              <a:t>generation</a:t>
            </a:r>
          </a:p>
          <a:p>
            <a:pPr lvl="0">
              <a:buNone/>
              <a:tabLst>
                <a:tab pos="228600" algn="l"/>
              </a:tabLst>
            </a:pPr>
            <a:r>
              <a:rPr lang="en-US" sz="2400" dirty="0"/>
              <a:t>What unifies members of a gharana</a:t>
            </a:r>
            <a:r>
              <a:rPr lang="en-US" sz="2400" dirty="0" smtClean="0"/>
              <a:t>?</a:t>
            </a:r>
          </a:p>
          <a:p>
            <a:pPr lvl="0">
              <a:buNone/>
              <a:tabLst>
                <a:tab pos="228600" algn="l"/>
              </a:tabLst>
            </a:pPr>
            <a:r>
              <a:rPr lang="en-US" sz="2400" dirty="0"/>
              <a:t>	</a:t>
            </a:r>
            <a:r>
              <a:rPr lang="en-US" sz="2400" dirty="0">
                <a:solidFill>
                  <a:srgbClr val="FF0000"/>
                </a:solidFill>
              </a:rPr>
              <a:t>shared style or approach to performance </a:t>
            </a:r>
            <a:r>
              <a:rPr lang="en-US" sz="2400" dirty="0" smtClean="0">
                <a:solidFill>
                  <a:srgbClr val="FF0000"/>
                </a:solidFill>
              </a:rPr>
              <a:t>practice</a:t>
            </a:r>
          </a:p>
          <a:p>
            <a:pPr lvl="0">
              <a:buNone/>
              <a:tabLst>
                <a:tab pos="228600" algn="l"/>
              </a:tabLst>
            </a:pPr>
            <a:r>
              <a:rPr lang="en-US" sz="2400" dirty="0"/>
              <a:t>To whom does the founder of a gharana trace his lineage</a:t>
            </a:r>
            <a:r>
              <a:rPr lang="en-US" sz="2400" dirty="0" smtClean="0"/>
              <a:t>?</a:t>
            </a:r>
          </a:p>
          <a:p>
            <a:pPr lvl="0">
              <a:buNone/>
              <a:tabLst>
                <a:tab pos="228600" algn="l"/>
              </a:tabLst>
            </a:pPr>
            <a:r>
              <a:rPr lang="en-US" sz="2400" dirty="0"/>
              <a:t>	</a:t>
            </a:r>
            <a:r>
              <a:rPr lang="en-US" sz="2400" dirty="0">
                <a:solidFill>
                  <a:srgbClr val="FF0000"/>
                </a:solidFill>
              </a:rPr>
              <a:t>16th century musician Tansen (believed to have received his gifts from the divine</a:t>
            </a:r>
            <a:r>
              <a:rPr lang="en-US" sz="2400" dirty="0" smtClean="0">
                <a:solidFill>
                  <a:srgbClr val="FF0000"/>
                </a:solidFill>
              </a:rPr>
              <a:t>)</a:t>
            </a:r>
          </a:p>
          <a:p>
            <a:pPr lvl="0">
              <a:buNone/>
              <a:tabLst>
                <a:tab pos="228600" algn="l"/>
              </a:tabLst>
            </a:pPr>
            <a:r>
              <a:rPr lang="en-US" sz="2400" dirty="0"/>
              <a:t>How does a gharana evolve</a:t>
            </a:r>
            <a:r>
              <a:rPr lang="en-US" sz="2400" dirty="0" smtClean="0"/>
              <a:t>?</a:t>
            </a:r>
          </a:p>
          <a:p>
            <a:pPr lvl="0">
              <a:buNone/>
              <a:tabLst>
                <a:tab pos="228600" algn="l"/>
              </a:tabLst>
            </a:pPr>
            <a:r>
              <a:rPr lang="en-US" sz="2400" dirty="0"/>
              <a:t>	</a:t>
            </a:r>
            <a:r>
              <a:rPr lang="en-US" sz="2400" dirty="0">
                <a:solidFill>
                  <a:srgbClr val="FF0000"/>
                </a:solidFill>
              </a:rPr>
              <a:t>process of growth through each generation’s collective efforts and devotion</a:t>
            </a:r>
          </a:p>
        </p:txBody>
      </p:sp>
      <p:sp>
        <p:nvSpPr>
          <p:cNvPr id="13" name="Title 12"/>
          <p:cNvSpPr>
            <a:spLocks noGrp="1"/>
          </p:cNvSpPr>
          <p:nvPr>
            <p:ph type="title"/>
          </p:nvPr>
        </p:nvSpPr>
        <p:spPr>
          <a:xfrm>
            <a:off x="0" y="0"/>
            <a:ext cx="10515600" cy="900113"/>
          </a:xfrm>
        </p:spPr>
        <p:txBody>
          <a:bodyPr/>
          <a:lstStyle/>
          <a:p>
            <a:r>
              <a:rPr lang="en-US" dirty="0" smtClean="0"/>
              <a:t>The Gharana</a:t>
            </a:r>
            <a:endParaRPr lang="en-US" dirty="0"/>
          </a:p>
        </p:txBody>
      </p:sp>
    </p:spTree>
    <p:extLst>
      <p:ext uri="{BB962C8B-B14F-4D97-AF65-F5344CB8AC3E}">
        <p14:creationId xmlns:p14="http://schemas.microsoft.com/office/powerpoint/2010/main" val="605371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1000"/>
                                        <p:tgtEl>
                                          <p:spTgt spid="14">
                                            <p:txEl>
                                              <p:pRg st="6" end="6"/>
                                            </p:txEl>
                                          </p:spTgt>
                                        </p:tgtEl>
                                      </p:cBhvr>
                                    </p:animEffect>
                                    <p:anim calcmode="lin" valueType="num">
                                      <p:cBhvr>
                                        <p:cTn id="50"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7" end="7"/>
                                            </p:txEl>
                                          </p:spTgt>
                                        </p:tgtEl>
                                        <p:attrNameLst>
                                          <p:attrName>style.visibility</p:attrName>
                                        </p:attrNameLst>
                                      </p:cBhvr>
                                      <p:to>
                                        <p:strVal val="visible"/>
                                      </p:to>
                                    </p:set>
                                    <p:animEffect transition="in" filter="fade">
                                      <p:cBhvr>
                                        <p:cTn id="56" dur="1000"/>
                                        <p:tgtEl>
                                          <p:spTgt spid="14">
                                            <p:txEl>
                                              <p:pRg st="7" end="7"/>
                                            </p:txEl>
                                          </p:spTgt>
                                        </p:tgtEl>
                                      </p:cBhvr>
                                    </p:animEffect>
                                    <p:anim calcmode="lin" valueType="num">
                                      <p:cBhvr>
                                        <p:cTn id="57"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862" y="1006475"/>
            <a:ext cx="11477626" cy="4351338"/>
          </a:xfrm>
        </p:spPr>
        <p:txBody>
          <a:bodyPr/>
          <a:lstStyle/>
          <a:p>
            <a:r>
              <a:rPr lang="en-US" dirty="0"/>
              <a:t>There is great diversity in Indian music including thousands of genres, subgenres, and styles of folk, religious, devotional, popular, and film music. </a:t>
            </a:r>
            <a:endParaRPr lang="en-US" dirty="0" smtClean="0"/>
          </a:p>
          <a:p>
            <a:r>
              <a:rPr lang="en-US" dirty="0"/>
              <a:t>Bhangra, for example, features lively Punjabi folk songs and dances accompanied by powerful rhythms played on a large, barrel-shaped drum called a </a:t>
            </a:r>
            <a:r>
              <a:rPr lang="en-US" dirty="0" smtClean="0"/>
              <a:t>dhol</a:t>
            </a:r>
            <a:endParaRPr lang="en-US" dirty="0"/>
          </a:p>
          <a:p>
            <a:r>
              <a:rPr lang="en-US" dirty="0"/>
              <a:t>Bhangra is featured in the soundtracks of numerous Bollywood movies. </a:t>
            </a:r>
            <a:endParaRPr lang="en-US" dirty="0" smtClean="0"/>
          </a:p>
          <a:p>
            <a:r>
              <a:rPr lang="en-US" i="1" dirty="0" smtClean="0"/>
              <a:t>Kudi, Kudi</a:t>
            </a:r>
            <a:r>
              <a:rPr lang="en-US" dirty="0" smtClean="0"/>
              <a:t> </a:t>
            </a:r>
            <a:r>
              <a:rPr lang="en-US" dirty="0"/>
              <a:t>by Jasbir Jassi.</a:t>
            </a:r>
            <a:endParaRPr lang="en-US" i="1" dirty="0"/>
          </a:p>
        </p:txBody>
      </p:sp>
      <p:pic>
        <p:nvPicPr>
          <p:cNvPr id="1026" name="Picture 2" descr="Image result for dh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007" y="4039394"/>
            <a:ext cx="4944069" cy="26368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0"/>
            <a:ext cx="10515600" cy="1006475"/>
          </a:xfrm>
        </p:spPr>
        <p:txBody>
          <a:bodyPr/>
          <a:lstStyle/>
          <a:p>
            <a:r>
              <a:rPr lang="en-US" dirty="0"/>
              <a:t>Musical Diversity </a:t>
            </a:r>
          </a:p>
        </p:txBody>
      </p:sp>
      <p:pic>
        <p:nvPicPr>
          <p:cNvPr id="4" name="23 Kudi Kudi">
            <a:hlinkClick r:id="" action="ppaction://media"/>
          </p:cNvPr>
          <p:cNvPicPr>
            <a:picLocks noChangeAspect="1"/>
          </p:cNvPicPr>
          <p:nvPr>
            <a:audioFile r:link="rId1"/>
            <p:extLst>
              <p:ext uri="{DAA4B4D4-6D71-4841-9C94-3DE7FCFB9230}">
                <p14:media xmlns:p14="http://schemas.microsoft.com/office/powerpoint/2010/main" r:embed="rId2">
                  <p14:trim end="100849"/>
                  <p14:fade out="5000"/>
                </p14:media>
              </p:ext>
            </p:extLst>
          </p:nvPr>
        </p:nvPicPr>
        <p:blipFill>
          <a:blip r:embed="rId5"/>
          <a:stretch>
            <a:fillRect/>
          </a:stretch>
        </p:blipFill>
        <p:spPr>
          <a:xfrm>
            <a:off x="5257800" y="4395787"/>
            <a:ext cx="609600" cy="609600"/>
          </a:xfrm>
          <a:prstGeom prst="rect">
            <a:avLst/>
          </a:prstGeom>
        </p:spPr>
      </p:pic>
    </p:spTree>
    <p:extLst>
      <p:ext uri="{BB962C8B-B14F-4D97-AF65-F5344CB8AC3E}">
        <p14:creationId xmlns:p14="http://schemas.microsoft.com/office/powerpoint/2010/main" val="4235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62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6713" y="339725"/>
            <a:ext cx="11434762" cy="4351338"/>
          </a:xfrm>
        </p:spPr>
        <p:txBody>
          <a:bodyPr/>
          <a:lstStyle/>
          <a:p>
            <a:pPr marL="0" indent="0">
              <a:buNone/>
            </a:pPr>
            <a:r>
              <a:rPr lang="en-US" dirty="0" smtClean="0"/>
              <a:t>Filmi git: </a:t>
            </a:r>
            <a:r>
              <a:rPr lang="en-US" dirty="0"/>
              <a:t>Indian film </a:t>
            </a:r>
            <a:r>
              <a:rPr lang="en-US" dirty="0" smtClean="0"/>
              <a:t>songs</a:t>
            </a:r>
          </a:p>
          <a:p>
            <a:pPr marL="457200" indent="0">
              <a:buNone/>
            </a:pPr>
            <a:r>
              <a:rPr lang="en-US" i="1" dirty="0" smtClean="0"/>
              <a:t>Jai Ho </a:t>
            </a:r>
          </a:p>
          <a:p>
            <a:pPr marL="457200" indent="0">
              <a:buNone/>
            </a:pPr>
            <a:r>
              <a:rPr lang="en-US" i="1" dirty="0" smtClean="0"/>
              <a:t>O Saya</a:t>
            </a:r>
            <a:endParaRPr lang="en-US" dirty="0" smtClean="0"/>
          </a:p>
          <a:p>
            <a:pPr marL="0" indent="0">
              <a:buNone/>
            </a:pPr>
            <a:r>
              <a:rPr lang="en-US" dirty="0"/>
              <a:t>What is “Bollywood”? </a:t>
            </a:r>
            <a:endParaRPr lang="en-US" dirty="0" smtClean="0"/>
          </a:p>
          <a:p>
            <a:pPr marL="457200" lvl="1" indent="0">
              <a:buNone/>
            </a:pPr>
            <a:r>
              <a:rPr lang="en-US" dirty="0"/>
              <a:t>Film industry based in </a:t>
            </a:r>
            <a:r>
              <a:rPr lang="en-US" dirty="0" smtClean="0"/>
              <a:t>Mumbai</a:t>
            </a:r>
          </a:p>
          <a:p>
            <a:pPr marL="0" indent="0">
              <a:buNone/>
            </a:pPr>
            <a:r>
              <a:rPr lang="en-US" dirty="0"/>
              <a:t>What is Nada Brahma</a:t>
            </a:r>
            <a:r>
              <a:rPr lang="en-US" dirty="0" smtClean="0"/>
              <a:t>?</a:t>
            </a:r>
          </a:p>
          <a:p>
            <a:pPr marL="457200" lvl="1" indent="0">
              <a:buNone/>
            </a:pPr>
            <a:r>
              <a:rPr lang="en-US" dirty="0"/>
              <a:t>Sound of God – singing is regarded as the highest form of musical expression</a:t>
            </a:r>
            <a:r>
              <a:rPr lang="en-US" dirty="0" smtClean="0"/>
              <a:t> </a:t>
            </a:r>
            <a:endParaRPr lang="en-US" dirty="0"/>
          </a:p>
        </p:txBody>
      </p:sp>
      <p:pic>
        <p:nvPicPr>
          <p:cNvPr id="4" name="Jai Ho">
            <a:hlinkClick r:id="" action="ppaction://media"/>
          </p:cNvPr>
          <p:cNvPicPr>
            <a:picLocks noChangeAspect="1"/>
          </p:cNvPicPr>
          <p:nvPr>
            <a:audioFile r:link="rId1"/>
            <p:extLst>
              <p:ext uri="{DAA4B4D4-6D71-4841-9C94-3DE7FCFB9230}">
                <p14:media xmlns:p14="http://schemas.microsoft.com/office/powerpoint/2010/main" r:embed="rId2">
                  <p14:trim end="139065.1562"/>
                  <p14:fade out="5000"/>
                </p14:media>
              </p:ext>
            </p:extLst>
          </p:nvPr>
        </p:nvPicPr>
        <p:blipFill>
          <a:blip r:embed="rId6"/>
          <a:stretch>
            <a:fillRect/>
          </a:stretch>
        </p:blipFill>
        <p:spPr>
          <a:xfrm>
            <a:off x="2176462" y="752475"/>
            <a:ext cx="609600" cy="609600"/>
          </a:xfrm>
          <a:prstGeom prst="rect">
            <a:avLst/>
          </a:prstGeom>
        </p:spPr>
      </p:pic>
      <p:pic>
        <p:nvPicPr>
          <p:cNvPr id="5" name="O Saya">
            <a:hlinkClick r:id="" action="ppaction://media"/>
          </p:cNvPr>
          <p:cNvPicPr>
            <a:picLocks noChangeAspect="1"/>
          </p:cNvPicPr>
          <p:nvPr>
            <a:audioFile r:link="rId4"/>
            <p:extLst>
              <p:ext uri="{DAA4B4D4-6D71-4841-9C94-3DE7FCFB9230}">
                <p14:media xmlns:p14="http://schemas.microsoft.com/office/powerpoint/2010/main" r:embed="rId3">
                  <p14:fade out="5000"/>
                </p14:media>
              </p:ext>
            </p:extLst>
          </p:nvPr>
        </p:nvPicPr>
        <p:blipFill>
          <a:blip r:embed="rId6"/>
          <a:stretch>
            <a:fillRect/>
          </a:stretch>
        </p:blipFill>
        <p:spPr>
          <a:xfrm>
            <a:off x="2481262" y="1362075"/>
            <a:ext cx="609600" cy="609600"/>
          </a:xfrm>
          <a:prstGeom prst="rect">
            <a:avLst/>
          </a:prstGeom>
        </p:spPr>
      </p:pic>
    </p:spTree>
    <p:extLst>
      <p:ext uri="{BB962C8B-B14F-4D97-AF65-F5344CB8AC3E}">
        <p14:creationId xmlns:p14="http://schemas.microsoft.com/office/powerpoint/2010/main" val="130872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8033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000"/>
                                        <p:tgtEl>
                                          <p:spTgt spid="2">
                                            <p:txEl>
                                              <p:pRg st="2" end="2"/>
                                            </p:txEl>
                                          </p:spTgt>
                                        </p:tgtEl>
                                      </p:cBhvr>
                                    </p:animEffect>
                                    <p:anim calcmode="lin" valueType="num">
                                      <p:cBhvr>
                                        <p:cTn id="1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13920"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1000"/>
                                        <p:tgtEl>
                                          <p:spTgt spid="2">
                                            <p:txEl>
                                              <p:pRg st="6" end="6"/>
                                            </p:txEl>
                                          </p:spTgt>
                                        </p:tgtEl>
                                      </p:cBhvr>
                                    </p:animEffect>
                                    <p:anim calcmode="lin" valueType="num">
                                      <p:cBhvr>
                                        <p:cTn id="4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4"/>
                </p:tgtEl>
              </p:cMediaNode>
            </p:audio>
            <p:audio>
              <p:cMediaNode vol="80000" showWhenStopped="0">
                <p:cTn id="5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elancholy abstract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template" id="{53D6E29E-BC16-4C15-929C-E5E8D3EE1C7C}" vid="{7719C5F9-D258-4D09-B252-90C1DAED72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CEFEFB8-71C6-4A9E-8EF9-0768355D7E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Melancholy abstract design slides</Template>
  <TotalTime>1464</TotalTime>
  <Words>2722</Words>
  <Application>Microsoft Office PowerPoint</Application>
  <PresentationFormat>Widescreen</PresentationFormat>
  <Paragraphs>349</Paragraphs>
  <Slides>29</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Century Gothic</vt:lpstr>
      <vt:lpstr>Times New Roman</vt:lpstr>
      <vt:lpstr>Melancholy abstract design template</vt:lpstr>
      <vt:lpstr>Music of India</vt:lpstr>
      <vt:lpstr>Ravi Shankar</vt:lpstr>
      <vt:lpstr>PowerPoint Presentation</vt:lpstr>
      <vt:lpstr>PowerPoint Presentation</vt:lpstr>
      <vt:lpstr>PowerPoint Presentation</vt:lpstr>
      <vt:lpstr>PowerPoint Presentation</vt:lpstr>
      <vt:lpstr>The Gharana</vt:lpstr>
      <vt:lpstr>Musical Diversity </vt:lpstr>
      <vt:lpstr>PowerPoint Presentation</vt:lpstr>
      <vt:lpstr>PowerPoint Presentation</vt:lpstr>
      <vt:lpstr>PowerPoint Presentation</vt:lpstr>
      <vt:lpstr>PowerPoint Presentation</vt:lpstr>
      <vt:lpstr>PowerPoint Presentation</vt:lpstr>
      <vt:lpstr>“An Introduction to Indian Music”</vt:lpstr>
      <vt:lpstr>Raga Defined</vt:lpstr>
      <vt:lpstr>Tala Defined The tala provides the rhythmic framework of a raga performance and the metric cycle within which the music is grounded. </vt:lpstr>
      <vt:lpstr>Keeping Tal</vt:lpstr>
      <vt:lpstr>PowerPoint Presentation</vt:lpstr>
      <vt:lpstr>Form in Raga Performance</vt:lpstr>
      <vt:lpstr>Raga Nat Bhairav, Vishwa Mohan Bhatt</vt:lpstr>
      <vt:lpstr>PowerPoint Presentation</vt:lpstr>
      <vt:lpstr>John Coltrane</vt:lpstr>
      <vt:lpstr>George Harrison: a bridge to Western pop</vt:lpstr>
      <vt:lpstr>PowerPoint Presentation</vt:lpstr>
      <vt:lpstr>Contemporary Indian Music</vt:lpstr>
      <vt:lpstr>PowerPoint Presentation</vt:lpstr>
      <vt:lpstr>Trilok Gurtu</vt:lpstr>
      <vt:lpstr>Living Magic, from Living Magic (1991) </vt:lpstr>
      <vt:lpstr>Indian Music Exam</vt:lpstr>
    </vt:vector>
  </TitlesOfParts>
  <Company>Muhlenberg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of India</dc:title>
  <dc:creator>Snelling, Bill</dc:creator>
  <cp:keywords/>
  <cp:lastModifiedBy>Snelling, Bill</cp:lastModifiedBy>
  <cp:revision>91</cp:revision>
  <cp:lastPrinted>2016-09-26T16:05:22Z</cp:lastPrinted>
  <dcterms:created xsi:type="dcterms:W3CDTF">2016-09-08T12:21:06Z</dcterms:created>
  <dcterms:modified xsi:type="dcterms:W3CDTF">2016-09-28T01:33:03Z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TC034605309991</vt:lpwstr>
  </property>
</Properties>
</file>